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g3D1U/ff/DlKKKc3wvK48/96H+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38"/>
    <p:restoredTop sz="86441"/>
  </p:normalViewPr>
  <p:slideViewPr>
    <p:cSldViewPr snapToGrid="0">
      <p:cViewPr varScale="1">
        <p:scale>
          <a:sx n="69" d="100"/>
          <a:sy n="69" d="100"/>
        </p:scale>
        <p:origin x="148" y="312"/>
      </p:cViewPr>
      <p:guideLst/>
    </p:cSldViewPr>
  </p:slideViewPr>
  <p:outlineViewPr>
    <p:cViewPr>
      <p:scale>
        <a:sx n="33" d="100"/>
        <a:sy n="33" d="100"/>
      </p:scale>
      <p:origin x="0" y="-2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on, Jason" userId="ea019bbe-fe3f-4454-84af-a64fd73ed099" providerId="ADAL" clId="{28F61536-C91B-42F3-BB20-0CD79B8077EA}"/>
    <pc:docChg chg="modSld">
      <pc:chgData name="Heron, Jason" userId="ea019bbe-fe3f-4454-84af-a64fd73ed099" providerId="ADAL" clId="{28F61536-C91B-42F3-BB20-0CD79B8077EA}" dt="2024-11-06T18:41:24.607" v="0" actId="20577"/>
      <pc:docMkLst>
        <pc:docMk/>
      </pc:docMkLst>
      <pc:sldChg chg="modSp mod">
        <pc:chgData name="Heron, Jason" userId="ea019bbe-fe3f-4454-84af-a64fd73ed099" providerId="ADAL" clId="{28F61536-C91B-42F3-BB20-0CD79B8077EA}" dt="2024-11-06T18:41:24.607" v="0" actId="20577"/>
        <pc:sldMkLst>
          <pc:docMk/>
          <pc:sldMk cId="0" sldId="256"/>
        </pc:sldMkLst>
        <pc:spChg chg="mod">
          <ac:chgData name="Heron, Jason" userId="ea019bbe-fe3f-4454-84af-a64fd73ed099" providerId="ADAL" clId="{28F61536-C91B-42F3-BB20-0CD79B8077EA}" dt="2024-11-06T18:41:24.607" v="0" actId="20577"/>
          <ac:spMkLst>
            <pc:docMk/>
            <pc:sldMk cId="0" sldId="256"/>
            <ac:spMk id="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A8A3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" name="Google Shape;36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0f632256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" name="Google Shape;44;g30f63225648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" name="Google Shape;52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" name="Google Shape;61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2556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61F41"/>
              </a:buClr>
              <a:buSzPts val="1527"/>
              <a:buChar char="•"/>
            </a:pPr>
            <a:endParaRPr sz="1300" dirty="0">
              <a:solidFill>
                <a:srgbClr val="861F4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" name="Google Shape;79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5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Google Shape;86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0f63225648_1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g30f63225648_1_1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g30f63225648_1_1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f63225648_1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" name="Google Shape;108;g30f63225648_1_10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0f63225648_1_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400" dirty="0">
              <a:solidFill>
                <a:srgbClr val="861F41"/>
              </a:solidFill>
            </a:endParaRPr>
          </a:p>
        </p:txBody>
      </p:sp>
      <p:sp>
        <p:nvSpPr>
          <p:cNvPr id="122" name="Google Shape;122;g30f63225648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f63225648_1_6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30f63225648_1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mpty background alt footer">
  <p:cSld name="1_empty background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0"/>
          <p:cNvSpPr/>
          <p:nvPr/>
        </p:nvSpPr>
        <p:spPr>
          <a:xfrm>
            <a:off x="-15607" y="-643262"/>
            <a:ext cx="12223214" cy="8144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40227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2001838"/>
            <a:ext cx="10515600" cy="445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2pPr>
            <a:lvl3pPr marL="137160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3pPr>
            <a:lvl4pPr marL="182880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4pPr>
            <a:lvl5pPr marL="228600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5pPr>
            <a:lvl6pPr marL="274320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marL="320040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marL="365760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marL="411480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1"/>
          <p:cNvSpPr txBox="1">
            <a:spLocks noGrp="1"/>
          </p:cNvSpPr>
          <p:nvPr>
            <p:ph type="title"/>
          </p:nvPr>
        </p:nvSpPr>
        <p:spPr>
          <a:xfrm>
            <a:off x="838200" y="31804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2pPr>
            <a:lvl3pPr marL="137160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3pPr>
            <a:lvl4pPr marL="182880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4pPr>
            <a:lvl5pPr marL="228600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5pPr>
            <a:lvl6pPr marL="274320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marL="320040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marL="365760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marL="411480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pty background">
  <p:cSld name="white corner logo, maroon corner">
    <p:bg>
      <p:bgPr>
        <a:solidFill>
          <a:srgbClr val="FFFFFF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2"/>
          <p:cNvSpPr/>
          <p:nvPr/>
        </p:nvSpPr>
        <p:spPr>
          <a:xfrm>
            <a:off x="-15607" y="-643262"/>
            <a:ext cx="12223214" cy="8144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2"/>
          <p:cNvSpPr txBox="1">
            <a:spLocks noGrp="1"/>
          </p:cNvSpPr>
          <p:nvPr>
            <p:ph type="title"/>
          </p:nvPr>
        </p:nvSpPr>
        <p:spPr>
          <a:xfrm>
            <a:off x="838200" y="2620451"/>
            <a:ext cx="10515600" cy="154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500"/>
              <a:buFont typeface="Arial"/>
              <a:buNone/>
              <a:defRPr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/>
          <p:nvPr/>
        </p:nvSpPr>
        <p:spPr>
          <a:xfrm>
            <a:off x="9254059" y="-6100"/>
            <a:ext cx="2940214" cy="875893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28836" y="257770"/>
            <a:ext cx="2053002" cy="38778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960438" y="4491038"/>
            <a:ext cx="5661025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2pPr>
            <a:lvl3pPr marL="137160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3pPr>
            <a:lvl4pPr marL="182880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4pPr>
            <a:lvl5pPr marL="228600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5pPr>
            <a:lvl6pPr marL="274320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marL="320040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marL="365760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marL="411480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body" idx="2"/>
          </p:nvPr>
        </p:nvSpPr>
        <p:spPr>
          <a:xfrm>
            <a:off x="960438" y="5208588"/>
            <a:ext cx="5661025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2pPr>
            <a:lvl3pPr marL="137160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3pPr>
            <a:lvl4pPr marL="182880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4pPr>
            <a:lvl5pPr marL="228600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5pPr>
            <a:lvl6pPr marL="274320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marL="320040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marL="365760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marL="411480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mpty background alt footer">
  <p:cSld name="1_maroon background">
    <p:bg>
      <p:bgPr>
        <a:solidFill>
          <a:schemeClr val="dk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/>
          <p:nvPr/>
        </p:nvSpPr>
        <p:spPr>
          <a:xfrm>
            <a:off x="-15607" y="-643262"/>
            <a:ext cx="12223214" cy="8144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3"/>
          <p:cNvSpPr txBox="1">
            <a:spLocks noGrp="1"/>
          </p:cNvSpPr>
          <p:nvPr>
            <p:ph type="title"/>
          </p:nvPr>
        </p:nvSpPr>
        <p:spPr>
          <a:xfrm>
            <a:off x="838200" y="50644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gray graphic empty background">
  <p:cSld name="maroon background, main logo corner">
    <p:bg>
      <p:bgPr>
        <a:solidFill>
          <a:schemeClr val="dk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6623" y="6278880"/>
            <a:ext cx="1719412" cy="324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mpty background alt footer">
  <p:cSld name="2_empty background alt footer">
    <p:bg>
      <p:bgPr>
        <a:solidFill>
          <a:schemeClr val="dk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"/>
          <p:cNvSpPr/>
          <p:nvPr/>
        </p:nvSpPr>
        <p:spPr>
          <a:xfrm>
            <a:off x="-15607" y="-643262"/>
            <a:ext cx="12223214" cy="8144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838200" y="34440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838200" y="2060294"/>
            <a:ext cx="10515600" cy="4027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2pPr>
            <a:lvl3pPr marL="137160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3pPr>
            <a:lvl4pPr marL="182880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4pPr>
            <a:lvl5pPr marL="228600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5pPr>
            <a:lvl6pPr marL="274320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marL="320040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marL="365760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marL="411480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1804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3A3C3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ADA2024Fact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1" descr="Virginia Tec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891" y="473526"/>
            <a:ext cx="2351529" cy="44417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 txBox="1">
            <a:spLocks noGrp="1"/>
          </p:cNvSpPr>
          <p:nvPr>
            <p:ph type="title"/>
          </p:nvPr>
        </p:nvSpPr>
        <p:spPr>
          <a:xfrm>
            <a:off x="1248937" y="2185640"/>
            <a:ext cx="10169912" cy="1666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 sz="5400" dirty="0">
                <a:solidFill>
                  <a:schemeClr val="lt1"/>
                </a:solidFill>
              </a:rPr>
              <a:t>Level Up Your ADA Knowledge</a:t>
            </a:r>
            <a:endParaRPr dirty="0"/>
          </a:p>
        </p:txBody>
      </p:sp>
      <p:sp>
        <p:nvSpPr>
          <p:cNvPr id="39" name="Google Shape;39;p1"/>
          <p:cNvSpPr txBox="1">
            <a:spLocks noGrp="1"/>
          </p:cNvSpPr>
          <p:nvPr>
            <p:ph type="body" idx="1"/>
          </p:nvPr>
        </p:nvSpPr>
        <p:spPr>
          <a:xfrm>
            <a:off x="1738655" y="3487935"/>
            <a:ext cx="8595695" cy="166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0800" lvl="0" indent="0" algn="ctr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Pts val="2800"/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Navigating Title 2’s New Rules!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"/>
          <p:cNvSpPr txBox="1"/>
          <p:nvPr/>
        </p:nvSpPr>
        <p:spPr>
          <a:xfrm>
            <a:off x="880946" y="5217609"/>
            <a:ext cx="10905893" cy="166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080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Guest Facilitators: Mark Nichols, Virginia Tech</a:t>
            </a:r>
            <a:endParaRPr sz="2800" b="0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g30f63225648_0_0" descr="A body of water with trees and a gazebo in the distan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293602" cy="6915151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g30f63225648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396" y="1619336"/>
            <a:ext cx="10011900" cy="361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g30f63225648_0_0"/>
          <p:cNvSpPr txBox="1">
            <a:spLocks noGrp="1"/>
          </p:cNvSpPr>
          <p:nvPr>
            <p:ph type="title"/>
          </p:nvPr>
        </p:nvSpPr>
        <p:spPr>
          <a:xfrm>
            <a:off x="2771375" y="2766225"/>
            <a:ext cx="3875400" cy="14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en-US" sz="2800" dirty="0">
                <a:solidFill>
                  <a:schemeClr val="dk1"/>
                </a:solidFill>
              </a:rPr>
              <a:t>VHEAP LUNCH &amp; LEARN AGENDA</a:t>
            </a:r>
            <a:endParaRPr sz="2500" dirty="0">
              <a:solidFill>
                <a:srgbClr val="000000"/>
              </a:solidFill>
            </a:endParaRPr>
          </a:p>
        </p:txBody>
      </p:sp>
      <p:sp>
        <p:nvSpPr>
          <p:cNvPr id="49" name="Google Shape;49;g30f63225648_0_0"/>
          <p:cNvSpPr txBox="1">
            <a:spLocks noGrp="1"/>
          </p:cNvSpPr>
          <p:nvPr>
            <p:ph type="body" idx="1"/>
          </p:nvPr>
        </p:nvSpPr>
        <p:spPr>
          <a:xfrm>
            <a:off x="7352601" y="2019525"/>
            <a:ext cx="3962100" cy="29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285750" lvl="0" indent="-27686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88461"/>
              <a:buFont typeface="Noto Sans Symbols"/>
              <a:buChar char="▪"/>
            </a:pPr>
            <a:r>
              <a:rPr lang="en-US" sz="2600" dirty="0">
                <a:solidFill>
                  <a:srgbClr val="3A3C3D"/>
                </a:solidFill>
              </a:rPr>
              <a:t>Brief overview of ADA </a:t>
            </a:r>
            <a:endParaRPr sz="2600" dirty="0">
              <a:solidFill>
                <a:srgbClr val="3A3C3D"/>
              </a:solidFill>
            </a:endParaRPr>
          </a:p>
          <a:p>
            <a:pPr marL="285750" lvl="0" indent="-27686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88461"/>
              <a:buFont typeface="Noto Sans Symbols"/>
              <a:buChar char="▪"/>
            </a:pPr>
            <a:r>
              <a:rPr lang="en-US" sz="2600" dirty="0">
                <a:solidFill>
                  <a:srgbClr val="3A3C3D"/>
                </a:solidFill>
              </a:rPr>
              <a:t>Title II - What’s Changed? </a:t>
            </a:r>
            <a:endParaRPr sz="2600" dirty="0">
              <a:solidFill>
                <a:srgbClr val="3A3C3D"/>
              </a:solidFill>
            </a:endParaRPr>
          </a:p>
          <a:p>
            <a:pPr marL="285750" lvl="0" indent="-27686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88461"/>
              <a:buFont typeface="Noto Sans Symbols"/>
              <a:buChar char="▪"/>
            </a:pPr>
            <a:r>
              <a:rPr lang="en-US" sz="2600" dirty="0">
                <a:solidFill>
                  <a:srgbClr val="3A3C3D"/>
                </a:solidFill>
              </a:rPr>
              <a:t>Where to start?</a:t>
            </a:r>
            <a:endParaRPr sz="2600" dirty="0">
              <a:solidFill>
                <a:srgbClr val="3A3C3D"/>
              </a:solidFill>
            </a:endParaRPr>
          </a:p>
          <a:p>
            <a:pPr marL="285750" lvl="0" indent="-27686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88461"/>
              <a:buFont typeface="Noto Sans Symbols"/>
              <a:buChar char="▪"/>
            </a:pPr>
            <a:r>
              <a:rPr lang="en-US" sz="2600" dirty="0">
                <a:solidFill>
                  <a:srgbClr val="3A3C3D"/>
                </a:solidFill>
              </a:rPr>
              <a:t>VT: Sample strategic effort</a:t>
            </a:r>
            <a:endParaRPr sz="2600" dirty="0">
              <a:solidFill>
                <a:srgbClr val="3A3C3D"/>
              </a:solidFill>
            </a:endParaRPr>
          </a:p>
          <a:p>
            <a:pPr marL="285750" lvl="0" indent="-27686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88461"/>
              <a:buFont typeface="Noto Sans Symbols"/>
              <a:buChar char="▪"/>
            </a:pPr>
            <a:r>
              <a:rPr lang="en-US" sz="2600" dirty="0">
                <a:solidFill>
                  <a:srgbClr val="3A3C3D"/>
                </a:solidFill>
              </a:rPr>
              <a:t>Collective brainstorm &amp; Q/A</a:t>
            </a:r>
            <a:endParaRPr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"/>
          <p:cNvSpPr>
            <a:spLocks noGrp="1"/>
          </p:cNvSpPr>
          <p:nvPr>
            <p:ph type="title"/>
          </p:nvPr>
        </p:nvSpPr>
        <p:spPr>
          <a:xfrm>
            <a:off x="-60399" y="431498"/>
            <a:ext cx="5372100" cy="19569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dirty="0"/>
              <a:t>The ADA</a:t>
            </a:r>
            <a:endParaRPr dirty="0"/>
          </a:p>
        </p:txBody>
      </p:sp>
      <p:sp>
        <p:nvSpPr>
          <p:cNvPr id="56" name="Google Shape;56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9630" y="2301144"/>
            <a:ext cx="3474720" cy="18288"/>
          </a:xfrm>
          <a:custGeom>
            <a:avLst/>
            <a:gdLst/>
            <a:ahLst/>
            <a:cxnLst/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2"/>
          <p:cNvSpPr txBox="1">
            <a:spLocks noGrp="1"/>
          </p:cNvSpPr>
          <p:nvPr>
            <p:ph type="body" idx="1"/>
          </p:nvPr>
        </p:nvSpPr>
        <p:spPr>
          <a:xfrm>
            <a:off x="522526" y="2872900"/>
            <a:ext cx="4789200" cy="3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2081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27"/>
              <a:buChar char="•"/>
            </a:pPr>
            <a:r>
              <a:rPr lang="en-US" dirty="0"/>
              <a:t>July 26, 1990</a:t>
            </a:r>
            <a:endParaRPr dirty="0"/>
          </a:p>
          <a:p>
            <a:pPr marL="457200" lvl="0" indent="-42081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27"/>
              <a:buChar char="•"/>
            </a:pPr>
            <a:r>
              <a:rPr lang="en-US" dirty="0"/>
              <a:t>Protects rights of Americans with Disabilities</a:t>
            </a:r>
            <a:endParaRPr dirty="0"/>
          </a:p>
          <a:p>
            <a:pPr marL="45720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Broken down into 5 sections (Titles)</a:t>
            </a:r>
            <a:endParaRPr dirty="0"/>
          </a:p>
          <a:p>
            <a:pPr marL="45720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Title 2: services, programs, or activities</a:t>
            </a:r>
            <a:endParaRPr dirty="0"/>
          </a:p>
        </p:txBody>
      </p:sp>
      <p:pic>
        <p:nvPicPr>
          <p:cNvPr id="58" name="Google Shape;58;p2" descr="Silhouette of a group of 6 students.  One is using wheeled mobility and another is using mobility assistance for walking"/>
          <p:cNvPicPr preferRelativeResize="0"/>
          <p:nvPr/>
        </p:nvPicPr>
        <p:blipFill rotWithShape="1">
          <a:blip r:embed="rId3">
            <a:alphaModFix/>
          </a:blip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 extrusionOk="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>
            <a:spLocks noGrp="1"/>
          </p:cNvSpPr>
          <p:nvPr>
            <p:ph type="title"/>
          </p:nvPr>
        </p:nvSpPr>
        <p:spPr>
          <a:xfrm>
            <a:off x="796282" y="317627"/>
            <a:ext cx="10515600" cy="154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</a:pPr>
            <a:r>
              <a:rPr lang="en-US" sz="4400" dirty="0">
                <a:solidFill>
                  <a:srgbClr val="3A3C3D"/>
                </a:solidFill>
                <a:latin typeface="Arial"/>
                <a:ea typeface="Arial"/>
                <a:cs typeface="Arial"/>
                <a:sym typeface="Arial"/>
              </a:rPr>
              <a:t>What’s Changed?</a:t>
            </a:r>
            <a:endParaRPr dirty="0"/>
          </a:p>
        </p:txBody>
      </p:sp>
      <p:sp>
        <p:nvSpPr>
          <p:cNvPr id="75" name="Google Shape;75;p3"/>
          <p:cNvSpPr txBox="1">
            <a:spLocks noGrp="1"/>
          </p:cNvSpPr>
          <p:nvPr>
            <p:ph type="body" idx="1"/>
          </p:nvPr>
        </p:nvSpPr>
        <p:spPr>
          <a:xfrm>
            <a:off x="164404" y="3817808"/>
            <a:ext cx="2700745" cy="533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508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12112"/>
              <a:buNone/>
            </a:pPr>
            <a:r>
              <a:rPr lang="en-US" sz="27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REVISIONS</a:t>
            </a:r>
            <a:endParaRPr dirty="0"/>
          </a:p>
        </p:txBody>
      </p:sp>
      <p:sp>
        <p:nvSpPr>
          <p:cNvPr id="73" name="Google Shape;73;p3"/>
          <p:cNvSpPr txBox="1">
            <a:spLocks noGrp="1"/>
          </p:cNvSpPr>
          <p:nvPr>
            <p:ph type="body" idx="2"/>
          </p:nvPr>
        </p:nvSpPr>
        <p:spPr>
          <a:xfrm>
            <a:off x="325031" y="4246899"/>
            <a:ext cx="2379493" cy="1488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08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 sz="2400">
                <a:solidFill>
                  <a:srgbClr val="000000"/>
                </a:solidFill>
              </a:rPr>
              <a:t>Title II of the ADA (Part H)</a:t>
            </a:r>
            <a:endParaRPr/>
          </a:p>
        </p:txBody>
      </p:sp>
      <p:pic>
        <p:nvPicPr>
          <p:cNvPr id="63" name="Google Shape;63;p3" descr="semicircle with 4 segment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8850" y="3060700"/>
            <a:ext cx="7734300" cy="37973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3"/>
          <p:cNvSpPr/>
          <p:nvPr/>
        </p:nvSpPr>
        <p:spPr>
          <a:xfrm>
            <a:off x="1692986" y="1904635"/>
            <a:ext cx="3914276" cy="477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SCOPE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1505116" y="2318159"/>
            <a:ext cx="4593335" cy="861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A3C3D"/>
                </a:solidFill>
                <a:latin typeface="Arial"/>
                <a:ea typeface="Arial"/>
                <a:cs typeface="Arial"/>
                <a:sym typeface="Arial"/>
              </a:rPr>
              <a:t>All web content, mobile apps, and communications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6687466" y="1893649"/>
            <a:ext cx="4074685" cy="477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TECHNICAL COMPLIANCE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7616582" y="2691517"/>
            <a:ext cx="23634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A3C3D"/>
                </a:solidFill>
                <a:latin typeface="Arial"/>
                <a:ea typeface="Arial"/>
                <a:cs typeface="Arial"/>
                <a:sym typeface="Arial"/>
              </a:rPr>
              <a:t>WCAG 2.1 AA</a:t>
            </a:r>
            <a:endParaRPr/>
          </a:p>
        </p:txBody>
      </p:sp>
      <p:sp>
        <p:nvSpPr>
          <p:cNvPr id="66" name="Google Shape;66;p3"/>
          <p:cNvSpPr/>
          <p:nvPr/>
        </p:nvSpPr>
        <p:spPr>
          <a:xfrm>
            <a:off x="9318444" y="3874238"/>
            <a:ext cx="2709152" cy="477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DEADLINE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9492532" y="4324707"/>
            <a:ext cx="2363286" cy="861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A3C3D"/>
                </a:solidFill>
                <a:latin typeface="Arial"/>
                <a:ea typeface="Arial"/>
                <a:cs typeface="Arial"/>
                <a:sym typeface="Arial"/>
              </a:rPr>
              <a:t>April 24, 2026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8129" y="5283269"/>
            <a:ext cx="1040315" cy="114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95982" y="3674130"/>
            <a:ext cx="1040315" cy="1053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61972" y="3706247"/>
            <a:ext cx="1036218" cy="947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84615" y="5293817"/>
            <a:ext cx="1098269" cy="1078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/>
        </p:nvSpPr>
        <p:spPr>
          <a:xfrm>
            <a:off x="6858000" y="732900"/>
            <a:ext cx="5172000" cy="14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3500" b="0" i="0" u="none" strike="noStrike" cap="none">
                <a:solidFill>
                  <a:srgbClr val="2E2E2A"/>
                </a:solidFill>
                <a:latin typeface="Arial"/>
                <a:ea typeface="Arial"/>
                <a:cs typeface="Arial"/>
                <a:sym typeface="Arial"/>
              </a:rPr>
              <a:t>CONTENT AFFECTED</a:t>
            </a:r>
            <a:endParaRPr sz="3200" b="0" i="0" u="none" strike="noStrike" cap="none">
              <a:solidFill>
                <a:srgbClr val="2E2E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 txBox="1">
            <a:spLocks noGrp="1"/>
          </p:cNvSpPr>
          <p:nvPr>
            <p:ph type="body" idx="1"/>
          </p:nvPr>
        </p:nvSpPr>
        <p:spPr>
          <a:xfrm>
            <a:off x="6857997" y="1885950"/>
            <a:ext cx="5172077" cy="4715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34408"/>
              <a:buNone/>
            </a:pPr>
            <a:r>
              <a:rPr lang="en-US" sz="2400" dirty="0">
                <a:solidFill>
                  <a:srgbClr val="3A3C3D"/>
                </a:solidFill>
                <a:latin typeface="Arial"/>
                <a:ea typeface="Arial"/>
                <a:cs typeface="Arial"/>
                <a:sym typeface="Arial"/>
              </a:rPr>
              <a:t>All forms of digital media. Videos, webpages, apps (internally developed and acquired via 3rd party), documents (word processing and PDFs), images, spreadsheets, forms, LMS (e.g. Canvas, </a:t>
            </a:r>
            <a:r>
              <a:rPr lang="en-US" sz="2400" dirty="0" err="1">
                <a:solidFill>
                  <a:srgbClr val="3A3C3D"/>
                </a:solidFill>
                <a:latin typeface="Arial"/>
                <a:ea typeface="Arial"/>
                <a:cs typeface="Arial"/>
                <a:sym typeface="Arial"/>
              </a:rPr>
              <a:t>PageUp</a:t>
            </a:r>
            <a:r>
              <a:rPr lang="en-US" sz="2400" dirty="0">
                <a:solidFill>
                  <a:srgbClr val="3A3C3D"/>
                </a:solidFill>
                <a:latin typeface="Arial"/>
                <a:ea typeface="Arial"/>
                <a:cs typeface="Arial"/>
                <a:sym typeface="Arial"/>
              </a:rPr>
              <a:t>), new social media posts. </a:t>
            </a:r>
            <a:endParaRPr dirty="0"/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34408"/>
              <a:buNone/>
            </a:pPr>
            <a:endParaRPr sz="2400" dirty="0">
              <a:solidFill>
                <a:srgbClr val="3A3C3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34408"/>
              <a:buNone/>
            </a:pPr>
            <a:r>
              <a:rPr lang="en-US" sz="2400" dirty="0">
                <a:solidFill>
                  <a:srgbClr val="3A3C3D"/>
                </a:solidFill>
                <a:latin typeface="Arial"/>
                <a:ea typeface="Arial"/>
                <a:cs typeface="Arial"/>
                <a:sym typeface="Arial"/>
              </a:rPr>
              <a:t>All digital content that is </a:t>
            </a:r>
            <a:r>
              <a:rPr lang="en-US" sz="2400" b="1" dirty="0">
                <a:solidFill>
                  <a:srgbClr val="3A3C3D"/>
                </a:solidFill>
              </a:rPr>
              <a:t>actively being used</a:t>
            </a:r>
            <a:r>
              <a:rPr lang="en-US" sz="2400" dirty="0">
                <a:solidFill>
                  <a:srgbClr val="3A3C3D"/>
                </a:solidFill>
                <a:latin typeface="Arial"/>
                <a:ea typeface="Arial"/>
                <a:cs typeface="Arial"/>
                <a:sym typeface="Arial"/>
              </a:rPr>
              <a:t> (e.g. apply to or gain access to services, participate in the learning process, engage with resources, etc.)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34408"/>
              <a:buNone/>
            </a:pPr>
            <a:endParaRPr sz="2400" dirty="0">
              <a:solidFill>
                <a:srgbClr val="3A3C3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34408"/>
              <a:buNone/>
            </a:pPr>
            <a:endParaRPr sz="2400" dirty="0">
              <a:solidFill>
                <a:srgbClr val="3A3C3D"/>
              </a:solidFill>
            </a:endParaRPr>
          </a:p>
        </p:txBody>
      </p:sp>
      <p:pic>
        <p:nvPicPr>
          <p:cNvPr id="82" name="Google Shape;82;p4" descr="A person walking with a computer surrounded by various windows depicting technology that include documents, charts, graphs and media&#10;&#10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01AD8A7-C85F-47B5-7D30-6DA2E7928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40" y="-596442"/>
            <a:ext cx="7242810" cy="169226"/>
          </a:xfrm>
        </p:spPr>
        <p:txBody>
          <a:bodyPr>
            <a:normAutofit fontScale="90000"/>
          </a:bodyPr>
          <a:lstStyle/>
          <a:p>
            <a:r>
              <a:rPr lang="en-US" dirty="0"/>
              <a:t>Content</a:t>
            </a:r>
            <a:r>
              <a:rPr lang="en-US" baseline="0" dirty="0"/>
              <a:t> Affected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>
            <a:spLocks noGrp="1"/>
          </p:cNvSpPr>
          <p:nvPr>
            <p:ph type="title"/>
          </p:nvPr>
        </p:nvSpPr>
        <p:spPr>
          <a:xfrm>
            <a:off x="838200" y="31804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22" dirty="0"/>
              <a:t>Wait, what about the exceptions? </a:t>
            </a:r>
            <a:endParaRPr sz="4622" dirty="0"/>
          </a:p>
        </p:txBody>
      </p:sp>
      <p:sp>
        <p:nvSpPr>
          <p:cNvPr id="89" name="Google Shape;89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974300" cy="48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3600"/>
              <a:buAutoNum type="arabicPeriod"/>
            </a:pPr>
            <a:r>
              <a:rPr lang="en-US" sz="3600"/>
              <a:t>Archived Web Content </a:t>
            </a:r>
            <a:endParaRPr sz="3600"/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AutoNum type="arabicPeriod"/>
            </a:pPr>
            <a:r>
              <a:rPr lang="en-US" sz="3600"/>
              <a:t>Pre-existing Conventional Electronic Documents</a:t>
            </a:r>
            <a:endParaRPr sz="3600"/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AutoNum type="arabicPeriod"/>
            </a:pPr>
            <a:r>
              <a:rPr lang="en-US" sz="3600"/>
              <a:t>Content Posted by a 3rd Party</a:t>
            </a:r>
            <a:endParaRPr sz="3600"/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AutoNum type="arabicPeriod"/>
            </a:pPr>
            <a:r>
              <a:rPr lang="en-US" sz="3600"/>
              <a:t>Individualized Documents that are Password Protected</a:t>
            </a:r>
            <a:endParaRPr sz="3600"/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AutoNum type="arabicPeriod"/>
            </a:pPr>
            <a:r>
              <a:rPr lang="en-US" sz="3600"/>
              <a:t>Preexisting Social Media Posts </a:t>
            </a:r>
            <a:endParaRPr sz="3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0f63225648_1_113"/>
          <p:cNvSpPr txBox="1">
            <a:spLocks noGrp="1"/>
          </p:cNvSpPr>
          <p:nvPr>
            <p:ph type="title"/>
          </p:nvPr>
        </p:nvSpPr>
        <p:spPr>
          <a:xfrm>
            <a:off x="435550" y="1449650"/>
            <a:ext cx="6318000" cy="16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sz="7200" dirty="0">
                <a:solidFill>
                  <a:schemeClr val="dk1"/>
                </a:solidFill>
              </a:rPr>
              <a:t>ADA Fact Sheet</a:t>
            </a:r>
            <a:endParaRPr dirty="0"/>
          </a:p>
        </p:txBody>
      </p:sp>
      <p:sp>
        <p:nvSpPr>
          <p:cNvPr id="97" name="Google Shape;97;g30f63225648_1_113"/>
          <p:cNvSpPr txBox="1">
            <a:spLocks noGrp="1"/>
          </p:cNvSpPr>
          <p:nvPr>
            <p:ph type="body" idx="1"/>
          </p:nvPr>
        </p:nvSpPr>
        <p:spPr>
          <a:xfrm>
            <a:off x="590564" y="3376850"/>
            <a:ext cx="58503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</a:pPr>
            <a:r>
              <a:rPr lang="en-US" sz="4800" i="0" u="sng" dirty="0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bit.ly/ADA2024Facts</a:t>
            </a:r>
            <a:endParaRPr sz="4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30f63225648_1_1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 extrusionOk="0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30f63225648_1_1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1310" y="2624479"/>
            <a:ext cx="812400" cy="812400"/>
          </a:xfrm>
          <a:prstGeom prst="ellipse">
            <a:avLst/>
          </a:prstGeom>
          <a:noFill/>
          <a:ln w="1270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30f63225648_1_1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400000">
            <a:off x="8912417" y="1202294"/>
            <a:ext cx="2387700" cy="2387700"/>
          </a:xfrm>
          <a:prstGeom prst="blockArc">
            <a:avLst>
              <a:gd name="adj1" fmla="val 10800000"/>
              <a:gd name="adj2" fmla="val 0"/>
              <a:gd name="adj3" fmla="val 25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30f63225648_1_1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1310" y="0"/>
            <a:ext cx="2315251" cy="1550992"/>
          </a:xfrm>
          <a:custGeom>
            <a:avLst/>
            <a:gdLst/>
            <a:ahLst/>
            <a:cxnLst/>
            <a:rect l="l" t="t" r="r" b="b"/>
            <a:pathLst>
              <a:path w="2315251" h="1550992" extrusionOk="0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2" name="Google Shape;102;g30f63225648_1_1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1724638" y="1331572"/>
            <a:ext cx="0" cy="1597800"/>
          </a:xfrm>
          <a:prstGeom prst="straightConnector1">
            <a:avLst/>
          </a:prstGeom>
          <a:noFill/>
          <a:ln w="127000" cap="rnd" cmpd="sng">
            <a:solidFill>
              <a:schemeClr val="accent4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03" name="Google Shape;103;g30f63225648_1_1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05550" y="4112081"/>
            <a:ext cx="1186451" cy="1771650"/>
          </a:xfrm>
          <a:custGeom>
            <a:avLst/>
            <a:gdLst/>
            <a:ahLst/>
            <a:cxnLst/>
            <a:rect l="l" t="t" r="r" b="b"/>
            <a:pathLst>
              <a:path w="1186451" h="1771650" extrusionOk="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g30f63225648_1_1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607019">
            <a:off x="6086903" y="4145176"/>
            <a:ext cx="4083494" cy="4083494"/>
          </a:xfrm>
          <a:prstGeom prst="arc">
            <a:avLst>
              <a:gd name="adj1" fmla="val 16200000"/>
              <a:gd name="adj2" fmla="val 0"/>
            </a:avLst>
          </a:prstGeom>
          <a:noFill/>
          <a:ln w="127000" cap="rnd" cmpd="sng">
            <a:solidFill>
              <a:schemeClr val="accent4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g30f63225648_1_1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1310" y="4962670"/>
            <a:ext cx="2643352" cy="1895331"/>
          </a:xfrm>
          <a:custGeom>
            <a:avLst/>
            <a:gdLst/>
            <a:ahLst/>
            <a:cxnLst/>
            <a:rect l="l" t="t" r="r" b="b"/>
            <a:pathLst>
              <a:path w="2643352" h="1895331" extrusionOk="0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0f63225648_1_101"/>
          <p:cNvSpPr txBox="1">
            <a:spLocks noGrp="1"/>
          </p:cNvSpPr>
          <p:nvPr>
            <p:ph type="title"/>
          </p:nvPr>
        </p:nvSpPr>
        <p:spPr>
          <a:xfrm>
            <a:off x="766275" y="221641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Getting Started (Administrative) </a:t>
            </a:r>
            <a:endParaRPr dirty="0"/>
          </a:p>
        </p:txBody>
      </p:sp>
      <p:sp>
        <p:nvSpPr>
          <p:cNvPr id="111" name="Google Shape;111;g30f63225648_1_101"/>
          <p:cNvSpPr txBox="1">
            <a:spLocks noGrp="1"/>
          </p:cNvSpPr>
          <p:nvPr>
            <p:ph type="body" idx="1"/>
          </p:nvPr>
        </p:nvSpPr>
        <p:spPr>
          <a:xfrm>
            <a:off x="942525" y="1643604"/>
            <a:ext cx="101631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93065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/>
              <a:t>Develop or modify policy to enforce compliance</a:t>
            </a:r>
            <a:endParaRPr/>
          </a:p>
          <a:p>
            <a:pPr marL="457200" lvl="0" indent="-393065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/>
              <a:t>Identify &amp; leverage your accessibility champions</a:t>
            </a:r>
            <a:endParaRPr/>
          </a:p>
          <a:p>
            <a:pPr marL="457200" lvl="0" indent="-393065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/>
              <a:t>Consider a SWOT analysis (or similar) for strategic planning</a:t>
            </a:r>
            <a:endParaRPr/>
          </a:p>
          <a:p>
            <a:pPr marL="457200" lvl="0" indent="-393065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/>
              <a:t>Inventory of existing resources &amp; supports and new resources needed</a:t>
            </a:r>
            <a:endParaRPr/>
          </a:p>
          <a:p>
            <a:pPr marL="457200" lvl="0" indent="-393065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/>
              <a:t>Develop role-based training materials to educate content creators</a:t>
            </a:r>
            <a:endParaRPr/>
          </a:p>
          <a:p>
            <a:pPr marL="457200" lvl="0" indent="-393065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/>
              <a:t>Adjust your timeline working back from April 24, 2026</a:t>
            </a:r>
            <a:endParaRPr/>
          </a:p>
          <a:p>
            <a:pPr marL="457200" lvl="0" indent="-393065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/>
              <a:t>Include the disability community in your conversations and planning</a:t>
            </a:r>
            <a:endParaRPr/>
          </a:p>
        </p:txBody>
      </p:sp>
      <p:pic>
        <p:nvPicPr>
          <p:cNvPr id="110" name="Google Shape;110;g30f63225648_1_10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52750" y="1368975"/>
            <a:ext cx="1326475" cy="127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52750" y="1368975"/>
            <a:ext cx="1326475" cy="127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6"/>
          <p:cNvSpPr txBox="1">
            <a:spLocks noGrp="1"/>
          </p:cNvSpPr>
          <p:nvPr>
            <p:ph type="body" idx="1"/>
          </p:nvPr>
        </p:nvSpPr>
        <p:spPr>
          <a:xfrm>
            <a:off x="942525" y="1643604"/>
            <a:ext cx="101631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Identify and prioritize existing content for remediation</a:t>
            </a:r>
            <a:endParaRPr/>
          </a:p>
          <a:p>
            <a:pPr marL="457200" lvl="0" indent="-4064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Commit to making new content accessible</a:t>
            </a:r>
            <a:endParaRPr/>
          </a:p>
          <a:p>
            <a:pPr marL="457200" lvl="0" indent="-4064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Keep accessibility at the forefront of procurement conversations</a:t>
            </a:r>
            <a:endParaRPr/>
          </a:p>
          <a:p>
            <a:pPr marL="457200" lvl="0" indent="-4064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Participate in training programs</a:t>
            </a:r>
            <a:endParaRPr/>
          </a:p>
          <a:p>
            <a:pPr marL="457200" lvl="0" indent="-4064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Become a model for digital accessibility within your department</a:t>
            </a:r>
            <a:endParaRPr/>
          </a:p>
        </p:txBody>
      </p:sp>
      <p:sp>
        <p:nvSpPr>
          <p:cNvPr id="119" name="Google Shape;119;p6"/>
          <p:cNvSpPr txBox="1">
            <a:spLocks noGrp="1"/>
          </p:cNvSpPr>
          <p:nvPr>
            <p:ph type="title"/>
          </p:nvPr>
        </p:nvSpPr>
        <p:spPr>
          <a:xfrm>
            <a:off x="766275" y="221641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Getting Started (Faculty/Staff/Students) 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0f63225648_1_21"/>
          <p:cNvSpPr txBox="1">
            <a:spLocks noGrp="1"/>
          </p:cNvSpPr>
          <p:nvPr>
            <p:ph type="title"/>
          </p:nvPr>
        </p:nvSpPr>
        <p:spPr>
          <a:xfrm>
            <a:off x="202875" y="1000600"/>
            <a:ext cx="6329100" cy="10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/>
              <a:t>Virginia Tech</a:t>
            </a:r>
            <a:endParaRPr sz="3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/>
              <a:t>Title II Working Group</a:t>
            </a:r>
            <a:endParaRPr sz="3400" dirty="0"/>
          </a:p>
        </p:txBody>
      </p:sp>
      <p:sp>
        <p:nvSpPr>
          <p:cNvPr id="126" name="Google Shape;126;g30f63225648_1_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649169" y="387933"/>
            <a:ext cx="73200" cy="548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30f63225648_1_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480" y="2286000"/>
            <a:ext cx="4389000" cy="1830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g30f63225648_1_21"/>
          <p:cNvSpPr txBox="1">
            <a:spLocks noGrp="1"/>
          </p:cNvSpPr>
          <p:nvPr>
            <p:ph type="body" idx="1"/>
          </p:nvPr>
        </p:nvSpPr>
        <p:spPr>
          <a:xfrm>
            <a:off x="411475" y="2688325"/>
            <a:ext cx="5038500" cy="35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Tasked with:</a:t>
            </a:r>
            <a:endParaRPr sz="3200"/>
          </a:p>
          <a:p>
            <a:pPr marL="914400" lvl="1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interpreting regulations, </a:t>
            </a:r>
            <a:endParaRPr sz="3200"/>
          </a:p>
          <a:p>
            <a:pPr marL="914400" lvl="1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identifying scope, </a:t>
            </a:r>
            <a:endParaRPr sz="3200"/>
          </a:p>
          <a:p>
            <a:pPr marL="914400" lvl="1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developing compliance timeline, </a:t>
            </a:r>
            <a:endParaRPr sz="3200"/>
          </a:p>
          <a:p>
            <a:pPr marL="914400" lvl="1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determining resource needs, and </a:t>
            </a:r>
            <a:endParaRPr sz="3200"/>
          </a:p>
          <a:p>
            <a:pPr marL="914400" lvl="1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recommending communication strategies.</a:t>
            </a:r>
            <a:endParaRPr sz="3200"/>
          </a:p>
        </p:txBody>
      </p:sp>
      <p:pic>
        <p:nvPicPr>
          <p:cNvPr id="129" name="Google Shape;129;g30f63225648_1_21" descr="A person and person working on a comput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b="378"/>
          <a:stretch/>
        </p:blipFill>
        <p:spPr>
          <a:xfrm>
            <a:off x="5308052" y="10"/>
            <a:ext cx="6883948" cy="6858000"/>
          </a:xfrm>
          <a:custGeom>
            <a:avLst/>
            <a:gdLst/>
            <a:ahLst/>
            <a:cxnLst/>
            <a:rect l="l" t="t" r="r" b="b"/>
            <a:pathLst>
              <a:path w="6883948" h="6858000" extrusionOk="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0f63225648_1_67"/>
          <p:cNvSpPr txBox="1">
            <a:spLocks noGrp="1"/>
          </p:cNvSpPr>
          <p:nvPr>
            <p:ph type="title"/>
          </p:nvPr>
        </p:nvSpPr>
        <p:spPr>
          <a:xfrm>
            <a:off x="411480" y="987552"/>
            <a:ext cx="4485900" cy="10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/>
              <a:t>How Leadership Can Support the Working Group</a:t>
            </a:r>
            <a:endParaRPr dirty="0"/>
          </a:p>
        </p:txBody>
      </p:sp>
      <p:sp>
        <p:nvSpPr>
          <p:cNvPr id="144" name="Google Shape;144;g30f63225648_1_6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649169" y="387933"/>
            <a:ext cx="73200" cy="548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30f63225648_1_6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480" y="2286000"/>
            <a:ext cx="4389000" cy="1830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0f63225648_1_67"/>
          <p:cNvSpPr txBox="1">
            <a:spLocks noGrp="1"/>
          </p:cNvSpPr>
          <p:nvPr>
            <p:ph type="body" idx="1"/>
          </p:nvPr>
        </p:nvSpPr>
        <p:spPr>
          <a:xfrm>
            <a:off x="405029" y="2514661"/>
            <a:ext cx="4498800" cy="35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2200"/>
              <a:t>Emphasizing the importance of this initiative</a:t>
            </a:r>
            <a:endParaRPr sz="3200"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2200"/>
              <a:t>Allocating necessary resources for centralized efforts</a:t>
            </a:r>
            <a:endParaRPr sz="3200"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2200"/>
              <a:t>Encouraging compliance and best practices within each area</a:t>
            </a:r>
            <a:endParaRPr sz="3200"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2200"/>
              <a:t>Facilitating cross-departmental collaboration</a:t>
            </a:r>
            <a:endParaRPr sz="320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 sz="1800"/>
          </a:p>
        </p:txBody>
      </p:sp>
      <p:pic>
        <p:nvPicPr>
          <p:cNvPr id="147" name="Google Shape;147;g30f63225648_1_67" descr="A group of people walk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378"/>
          <a:stretch/>
        </p:blipFill>
        <p:spPr>
          <a:xfrm>
            <a:off x="5308052" y="10"/>
            <a:ext cx="6883948" cy="6858000"/>
          </a:xfrm>
          <a:custGeom>
            <a:avLst/>
            <a:gdLst/>
            <a:ahLst/>
            <a:cxnLst/>
            <a:rect l="l" t="t" r="r" b="b"/>
            <a:pathLst>
              <a:path w="6883948" h="6858000" extrusionOk="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" dist="38100" dir="10800000" algn="r" rotWithShape="0">
              <a:srgbClr val="D8D8D8">
                <a:alpha val="298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 txBox="1">
            <a:spLocks noGrp="1"/>
          </p:cNvSpPr>
          <p:nvPr>
            <p:ph type="title"/>
          </p:nvPr>
        </p:nvSpPr>
        <p:spPr>
          <a:xfrm>
            <a:off x="662318" y="111342"/>
            <a:ext cx="4778387" cy="162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What questions do you have? </a:t>
            </a:r>
            <a:endParaRPr dirty="0"/>
          </a:p>
        </p:txBody>
      </p:sp>
      <p:sp>
        <p:nvSpPr>
          <p:cNvPr id="156" name="Google Shape;156;p8"/>
          <p:cNvSpPr txBox="1">
            <a:spLocks noGrp="1"/>
          </p:cNvSpPr>
          <p:nvPr>
            <p:ph type="body" idx="1"/>
          </p:nvPr>
        </p:nvSpPr>
        <p:spPr>
          <a:xfrm>
            <a:off x="117325" y="2888827"/>
            <a:ext cx="5489100" cy="452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62500" lnSpcReduction="20000"/>
          </a:bodyPr>
          <a:lstStyle/>
          <a:p>
            <a:pPr marL="508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50231"/>
              <a:buNone/>
            </a:pPr>
            <a:r>
              <a:rPr lang="en-US" sz="5574" dirty="0"/>
              <a:t>Key Takeaways </a:t>
            </a:r>
            <a:endParaRPr sz="5574" dirty="0"/>
          </a:p>
          <a:p>
            <a:pPr marL="457200" lvl="0" indent="-36131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800" dirty="0"/>
              <a:t>You won’t have all the answers right now</a:t>
            </a:r>
            <a:endParaRPr sz="3800" dirty="0"/>
          </a:p>
          <a:p>
            <a:pPr marL="457200" lvl="0" indent="-36131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800" dirty="0"/>
              <a:t>You don’t need to fully accessible tomorrow</a:t>
            </a:r>
            <a:endParaRPr sz="3800" dirty="0"/>
          </a:p>
          <a:p>
            <a:pPr marL="457200" lvl="0" indent="-36131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800" dirty="0"/>
              <a:t>There are resources available.  </a:t>
            </a:r>
            <a:endParaRPr sz="3800" dirty="0"/>
          </a:p>
          <a:p>
            <a:pPr marL="457200" lvl="0" indent="-36131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800" dirty="0"/>
              <a:t>BSA Scout motto = Be prepared.  Having a plan reduces your risk!</a:t>
            </a:r>
            <a:endParaRPr sz="38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8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800" dirty="0">
                <a:solidFill>
                  <a:schemeClr val="dk1"/>
                </a:solidFill>
              </a:rPr>
              <a:t>What could VHEAP do to support your efforts? </a:t>
            </a:r>
            <a:endParaRPr sz="3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5080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40000"/>
              <a:buNone/>
            </a:pPr>
            <a:endParaRPr sz="2000" dirty="0"/>
          </a:p>
        </p:txBody>
      </p:sp>
      <p:pic>
        <p:nvPicPr>
          <p:cNvPr id="155" name="Google Shape;155;p8" descr="Yellow and blue symbols for questions"/>
          <p:cNvPicPr preferRelativeResize="0"/>
          <p:nvPr/>
        </p:nvPicPr>
        <p:blipFill rotWithShape="1">
          <a:blip r:embed="rId3">
            <a:alphaModFix/>
          </a:blip>
          <a:srcRect l="13482" r="18597" b="1"/>
          <a:stretch/>
        </p:blipFill>
        <p:spPr>
          <a:xfrm>
            <a:off x="6103027" y="10"/>
            <a:ext cx="6088971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rgbClr val="861F41"/>
      </a:dk1>
      <a:lt1>
        <a:srgbClr val="FFFFFF"/>
      </a:lt1>
      <a:dk2>
        <a:srgbClr val="75787B"/>
      </a:dk2>
      <a:lt2>
        <a:srgbClr val="E5E1E6"/>
      </a:lt2>
      <a:accent1>
        <a:srgbClr val="861F41"/>
      </a:accent1>
      <a:accent2>
        <a:srgbClr val="C64600"/>
      </a:accent2>
      <a:accent3>
        <a:srgbClr val="A5A5A5"/>
      </a:accent3>
      <a:accent4>
        <a:srgbClr val="508590"/>
      </a:accent4>
      <a:accent5>
        <a:srgbClr val="E5E1E6"/>
      </a:accent5>
      <a:accent6>
        <a:srgbClr val="003C7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6C1035"/>
      </a:dk1>
      <a:lt1>
        <a:srgbClr val="5C6C66"/>
      </a:lt1>
      <a:dk2>
        <a:srgbClr val="A7A7A7"/>
      </a:dk2>
      <a:lt2>
        <a:srgbClr val="535353"/>
      </a:lt2>
      <a:accent1>
        <a:srgbClr val="6C1035"/>
      </a:accent1>
      <a:accent2>
        <a:srgbClr val="E57631"/>
      </a:accent2>
      <a:accent3>
        <a:srgbClr val="A5A5A5"/>
      </a:accent3>
      <a:accent4>
        <a:srgbClr val="417C79"/>
      </a:accent4>
      <a:accent5>
        <a:srgbClr val="E5E1EF"/>
      </a:accent5>
      <a:accent6>
        <a:srgbClr val="003C7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455</Words>
  <Application>Microsoft Office PowerPoint</Application>
  <PresentationFormat>Widescreen</PresentationFormat>
  <Paragraphs>76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Noto Sans Symbols</vt:lpstr>
      <vt:lpstr>Play</vt:lpstr>
      <vt:lpstr>1_Office Theme</vt:lpstr>
      <vt:lpstr>Level Up Your ADA Knowledge</vt:lpstr>
      <vt:lpstr>VHEAP LUNCH &amp; LEARN AGENDA</vt:lpstr>
      <vt:lpstr>The ADA</vt:lpstr>
      <vt:lpstr>What’s Changed?</vt:lpstr>
      <vt:lpstr>Content Affected</vt:lpstr>
      <vt:lpstr>Wait, what about the exceptions? </vt:lpstr>
      <vt:lpstr>ADA Fact Sheet</vt:lpstr>
      <vt:lpstr>Getting Started (Administrative) </vt:lpstr>
      <vt:lpstr>Getting Started (Faculty/Staff/Students) </vt:lpstr>
      <vt:lpstr>Virginia Tech Title II Working Group</vt:lpstr>
      <vt:lpstr>How Leadership Can Support the Working Group</vt:lpstr>
      <vt:lpstr>What questions do you have?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Schlieper, Elizabeth</dc:creator>
  <cp:lastModifiedBy>Heron, Jason</cp:lastModifiedBy>
  <cp:revision>3</cp:revision>
  <dcterms:modified xsi:type="dcterms:W3CDTF">2024-11-06T18:41:27Z</dcterms:modified>
</cp:coreProperties>
</file>