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57" r:id="rId4"/>
    <p:sldId id="261" r:id="rId5"/>
    <p:sldId id="258" r:id="rId6"/>
    <p:sldId id="259" r:id="rId7"/>
    <p:sldId id="262" r:id="rId8"/>
    <p:sldId id="263" r:id="rId9"/>
  </p:sldIdLst>
  <p:sldSz cx="18288000" cy="10287000"/>
  <p:notesSz cx="6858000" cy="9144000"/>
  <p:embeddedFontLst>
    <p:embeddedFont>
      <p:font typeface="Helvetica World" panose="020B0604020202020204" charset="-128"/>
      <p:regular r:id="rId11"/>
    </p:embeddedFont>
    <p:embeddedFont>
      <p:font typeface="Helvetica World Bold" panose="020B0604020202020204" charset="-128"/>
      <p:regular r:id="rId12"/>
    </p:embeddedFont>
    <p:embeddedFont>
      <p:font typeface="Helvetica" panose="020B060402020202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FFA1"/>
    <a:srgbClr val="063831"/>
    <a:srgbClr val="06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7" autoAdjust="0"/>
  </p:normalViewPr>
  <p:slideViewPr>
    <p:cSldViewPr>
      <p:cViewPr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E5E03-4843-5245-8718-1E1F4AAE7E20}" type="datetimeFigureOut">
              <a:rPr lang="en-VN" smtClean="0"/>
              <a:t>11/10/2025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017DF-76A5-9B42-9D83-69A178F0B5C2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442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017DF-76A5-9B42-9D83-69A178F0B5C2}" type="slidenum">
              <a:rPr lang="en-VN" smtClean="0"/>
              <a:t>4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1137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5436" y="684582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0"/>
                </a:lnTo>
                <a:lnTo>
                  <a:pt x="0" y="77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9343292"/>
            <a:ext cx="18288000" cy="943708"/>
            <a:chOff x="0" y="0"/>
            <a:chExt cx="4816593" cy="2485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48549"/>
            </a:xfrm>
            <a:custGeom>
              <a:avLst/>
              <a:gdLst/>
              <a:ahLst/>
              <a:cxnLst/>
              <a:rect l="l" t="t" r="r" b="b"/>
              <a:pathLst>
                <a:path w="4816592" h="248549">
                  <a:moveTo>
                    <a:pt x="0" y="0"/>
                  </a:moveTo>
                  <a:lnTo>
                    <a:pt x="4816592" y="0"/>
                  </a:lnTo>
                  <a:lnTo>
                    <a:pt x="4816592" y="248549"/>
                  </a:lnTo>
                  <a:lnTo>
                    <a:pt x="0" y="248549"/>
                  </a:lnTo>
                  <a:close/>
                </a:path>
              </a:pathLst>
            </a:custGeom>
            <a:gradFill rotWithShape="1">
              <a:gsLst>
                <a:gs pos="0">
                  <a:srgbClr val="1BFFA1">
                    <a:alpha val="100000"/>
                  </a:srgbClr>
                </a:gs>
                <a:gs pos="100000">
                  <a:srgbClr val="063831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86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17814" y="1680338"/>
            <a:ext cx="16878300" cy="5759269"/>
            <a:chOff x="-14515" y="376925"/>
            <a:chExt cx="22504399" cy="6574744"/>
          </a:xfrm>
        </p:grpSpPr>
        <p:sp>
          <p:nvSpPr>
            <p:cNvPr id="7" name="TextBox 7"/>
            <p:cNvSpPr txBox="1"/>
            <p:nvPr/>
          </p:nvSpPr>
          <p:spPr>
            <a:xfrm>
              <a:off x="-14515" y="376925"/>
              <a:ext cx="22504399" cy="65747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2026"/>
                </a:lnSpc>
              </a:pPr>
              <a:r>
                <a:rPr lang="en-US" sz="12026" b="1" spc="-360" dirty="0">
                  <a:solidFill>
                    <a:srgbClr val="19FFA2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GET SIGN LANGUAGE &amp; LIVE CAPTIONS EASILY</a:t>
              </a:r>
            </a:p>
            <a:p>
              <a:pPr algn="l">
                <a:lnSpc>
                  <a:spcPts val="8418"/>
                </a:lnSpc>
              </a:pPr>
              <a:endParaRPr lang="en-US" sz="12026" b="1" spc="-360" dirty="0">
                <a:solidFill>
                  <a:srgbClr val="19FFA2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981" y="5631323"/>
              <a:ext cx="15815045" cy="919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175"/>
                </a:lnSpc>
              </a:pPr>
              <a:r>
                <a:rPr lang="en-US" sz="6500" spc="-130" dirty="0">
                  <a:solidFill>
                    <a:srgbClr val="FFFFFF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BENEFITS VHEAP ENJOYS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10600" y="7088758"/>
            <a:ext cx="8648700" cy="1621861"/>
            <a:chOff x="0" y="0"/>
            <a:chExt cx="8410190" cy="21624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8410190" cy="2162481"/>
              <a:chOff x="0" y="0"/>
              <a:chExt cx="1757916" cy="45200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57916" cy="452007"/>
              </a:xfrm>
              <a:custGeom>
                <a:avLst/>
                <a:gdLst/>
                <a:ahLst/>
                <a:cxnLst/>
                <a:rect l="l" t="t" r="r" b="b"/>
                <a:pathLst>
                  <a:path w="1757916" h="452007">
                    <a:moveTo>
                      <a:pt x="59155" y="0"/>
                    </a:moveTo>
                    <a:lnTo>
                      <a:pt x="1698761" y="0"/>
                    </a:lnTo>
                    <a:cubicBezTo>
                      <a:pt x="1731432" y="0"/>
                      <a:pt x="1757916" y="26485"/>
                      <a:pt x="1757916" y="59155"/>
                    </a:cubicBezTo>
                    <a:lnTo>
                      <a:pt x="1757916" y="392851"/>
                    </a:lnTo>
                    <a:cubicBezTo>
                      <a:pt x="1757916" y="425522"/>
                      <a:pt x="1731432" y="452007"/>
                      <a:pt x="1698761" y="452007"/>
                    </a:cubicBezTo>
                    <a:lnTo>
                      <a:pt x="59155" y="452007"/>
                    </a:lnTo>
                    <a:cubicBezTo>
                      <a:pt x="26485" y="452007"/>
                      <a:pt x="0" y="425522"/>
                      <a:pt x="0" y="392851"/>
                    </a:cubicBezTo>
                    <a:lnTo>
                      <a:pt x="0" y="59155"/>
                    </a:lnTo>
                    <a:cubicBezTo>
                      <a:pt x="0" y="26485"/>
                      <a:pt x="26485" y="0"/>
                      <a:pt x="5915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1757916" cy="4901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69887" y="346571"/>
              <a:ext cx="7470415" cy="1418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8"/>
                </a:lnSpc>
              </a:pPr>
              <a:r>
                <a:rPr lang="en-US" sz="3077" dirty="0">
                  <a:solidFill>
                    <a:srgbClr val="063831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ADAM KARASCH</a:t>
              </a:r>
            </a:p>
            <a:p>
              <a:pPr algn="ctr">
                <a:lnSpc>
                  <a:spcPts val="4308"/>
                </a:lnSpc>
              </a:pPr>
              <a:r>
                <a:rPr lang="en-US" sz="3077" dirty="0">
                  <a:solidFill>
                    <a:srgbClr val="063831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JOSEPH ALBERICI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9458674"/>
            <a:ext cx="4610100" cy="490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 spc="-89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jalberici@karasch.com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04670" y="9482248"/>
            <a:ext cx="3980483" cy="490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 spc="-89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Tel.  (800) 621-5689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80641" y="9482248"/>
            <a:ext cx="3078660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 spc="-89" dirty="0" err="1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Karasch.com</a:t>
            </a:r>
            <a:endParaRPr lang="en-US" sz="3000" spc="-89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3997ACB-CD3A-8E43-82CD-FF504488B08C}"/>
              </a:ext>
            </a:extLst>
          </p:cNvPr>
          <p:cNvGrpSpPr/>
          <p:nvPr/>
        </p:nvGrpSpPr>
        <p:grpSpPr>
          <a:xfrm>
            <a:off x="0" y="9240287"/>
            <a:ext cx="18288000" cy="1046713"/>
            <a:chOff x="0" y="0"/>
            <a:chExt cx="4816593" cy="27567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D862810-DE9B-584A-99C7-CCAA24FFB152}"/>
                </a:ext>
              </a:extLst>
            </p:cNvPr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EC91922-9F72-9A43-8833-BA6A547FC201}"/>
                </a:ext>
              </a:extLst>
            </p:cNvPr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9E5D3EA-7BB8-5743-BD11-4891AAA7D3CF}"/>
              </a:ext>
            </a:extLst>
          </p:cNvPr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DCC383FE-FDE4-094B-B728-D7506BBEB8DF}"/>
              </a:ext>
            </a:extLst>
          </p:cNvPr>
          <p:cNvGrpSpPr/>
          <p:nvPr/>
        </p:nvGrpSpPr>
        <p:grpSpPr>
          <a:xfrm>
            <a:off x="1295401" y="1777274"/>
            <a:ext cx="7391400" cy="7080195"/>
            <a:chOff x="0" y="0"/>
            <a:chExt cx="1416060" cy="1631901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B4079DCF-D470-0345-9C0B-3EBDA3DEAA0D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EC10293D-C027-BC45-8984-3E4ECFE33D3B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A0C7D6BF-A409-9B46-8000-9F14A8028B40}"/>
              </a:ext>
            </a:extLst>
          </p:cNvPr>
          <p:cNvGrpSpPr/>
          <p:nvPr/>
        </p:nvGrpSpPr>
        <p:grpSpPr>
          <a:xfrm>
            <a:off x="9601201" y="1777274"/>
            <a:ext cx="7712531" cy="6966608"/>
            <a:chOff x="0" y="0"/>
            <a:chExt cx="1416060" cy="1631901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CB38CFE1-B41A-9F4C-BBDE-4DAD3577EF99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706FB68B-7F74-6644-ADCC-2A864FC377C4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03D8BFAF-F1E4-7B4A-8105-B1564FD46AB2}"/>
              </a:ext>
            </a:extLst>
          </p:cNvPr>
          <p:cNvSpPr txBox="1"/>
          <p:nvPr/>
        </p:nvSpPr>
        <p:spPr>
          <a:xfrm>
            <a:off x="3810000" y="577016"/>
            <a:ext cx="10210800" cy="881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06383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WHAT YOU GET?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8AB398AA-1021-FA4B-867A-33F494F6E3EA}"/>
              </a:ext>
            </a:extLst>
          </p:cNvPr>
          <p:cNvSpPr txBox="1"/>
          <p:nvPr/>
        </p:nvSpPr>
        <p:spPr>
          <a:xfrm>
            <a:off x="1828800" y="2324100"/>
            <a:ext cx="5943600" cy="902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LIVE CAPTIONS </a:t>
            </a:r>
          </a:p>
          <a:p>
            <a:pPr algn="ctr">
              <a:lnSpc>
                <a:spcPts val="35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(CART)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169F34A7-74F6-ED4C-AB7C-78401FBF9F4C}"/>
              </a:ext>
            </a:extLst>
          </p:cNvPr>
          <p:cNvSpPr txBox="1"/>
          <p:nvPr/>
        </p:nvSpPr>
        <p:spPr>
          <a:xfrm>
            <a:off x="1828801" y="3698459"/>
            <a:ext cx="6324600" cy="4768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99% Accurate real-time closed captions </a:t>
            </a: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Certified human captioners</a:t>
            </a: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Get service: Anywhere. Anytime. </a:t>
            </a: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Fast written scheduling confirmation</a:t>
            </a: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VHEAP References:</a:t>
            </a: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	Radford University</a:t>
            </a: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	University of Mary Washington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F4BFDCFE-2AB1-0C4C-ABEB-CA831CFBAB69}"/>
              </a:ext>
            </a:extLst>
          </p:cNvPr>
          <p:cNvSpPr txBox="1"/>
          <p:nvPr/>
        </p:nvSpPr>
        <p:spPr>
          <a:xfrm>
            <a:off x="9952267" y="2324100"/>
            <a:ext cx="7010398" cy="902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AMERICAN SIGN LANGUAGE</a:t>
            </a:r>
          </a:p>
          <a:p>
            <a:pPr algn="ctr">
              <a:lnSpc>
                <a:spcPts val="35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(ASL)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234C1BDD-09AA-334C-8D5A-AC16B1223EBD}"/>
              </a:ext>
            </a:extLst>
          </p:cNvPr>
          <p:cNvSpPr txBox="1"/>
          <p:nvPr/>
        </p:nvSpPr>
        <p:spPr>
          <a:xfrm>
            <a:off x="10363200" y="3819002"/>
            <a:ext cx="6374407" cy="3896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• Certified ASL interpreting professional</a:t>
            </a:r>
          </a:p>
          <a:p>
            <a:pPr>
              <a:lnSpc>
                <a:spcPts val="3359"/>
              </a:lnSpc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• Quick, easy ASL interpreter booking</a:t>
            </a:r>
          </a:p>
          <a:p>
            <a:pPr>
              <a:lnSpc>
                <a:spcPts val="3359"/>
              </a:lnSpc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• Remote / On-site / Hybrid</a:t>
            </a:r>
          </a:p>
          <a:p>
            <a:pPr>
              <a:lnSpc>
                <a:spcPts val="3359"/>
              </a:lnSpc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• 24/7 reliable coverage</a:t>
            </a:r>
          </a:p>
          <a:p>
            <a:pPr>
              <a:lnSpc>
                <a:spcPts val="3359"/>
              </a:lnSpc>
            </a:pPr>
            <a:endParaRPr lang="en-US" sz="2799" spc="-55" dirty="0">
              <a:solidFill>
                <a:srgbClr val="FFFFFF"/>
              </a:solidFill>
              <a:latin typeface="Helvetica Light" panose="020B0403020202020204" pitchFamily="34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3359"/>
              </a:lnSpc>
            </a:pPr>
            <a:r>
              <a:rPr lang="en-US" sz="2799" spc="-55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• Personalized support</a:t>
            </a:r>
          </a:p>
        </p:txBody>
      </p:sp>
    </p:spTree>
    <p:extLst>
      <p:ext uri="{BB962C8B-B14F-4D97-AF65-F5344CB8AC3E}">
        <p14:creationId xmlns:p14="http://schemas.microsoft.com/office/powerpoint/2010/main" val="110968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40287"/>
            <a:ext cx="18288000" cy="1046713"/>
            <a:chOff x="0" y="0"/>
            <a:chExt cx="4816593" cy="2756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41719" y="876299"/>
            <a:ext cx="16884281" cy="495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5000" b="1" spc="-150" dirty="0">
                <a:solidFill>
                  <a:srgbClr val="06383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WHY YOU NEED IT?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349456" y="1999559"/>
            <a:ext cx="5376603" cy="6993949"/>
            <a:chOff x="0" y="0"/>
            <a:chExt cx="1416060" cy="16319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39371" y="2045438"/>
            <a:ext cx="5376603" cy="6948070"/>
            <a:chOff x="0" y="0"/>
            <a:chExt cx="1416060" cy="16319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1719" y="1999559"/>
            <a:ext cx="5376603" cy="6993949"/>
            <a:chOff x="0" y="0"/>
            <a:chExt cx="1416060" cy="16319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04344" y="2737544"/>
            <a:ext cx="4138921" cy="453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ACCURACY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8875" y="3660379"/>
            <a:ext cx="4342289" cy="473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Human = Accuracy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Consider: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	multiple speakers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     speaker identification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     proper names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     punctuation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	foreign accents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	mixed language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	challenging audio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     process prep material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12745" y="2593274"/>
            <a:ext cx="4342288" cy="597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COMPLIANCE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02815" y="2665409"/>
            <a:ext cx="4269883" cy="59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000" b="1" spc="-150" dirty="0">
                <a:solidFill>
                  <a:srgbClr val="19FFA2"/>
                </a:solidFill>
                <a:latin typeface="Helvetica" pitchFamily="2" charset="0"/>
                <a:ea typeface="Helvetica World Bold"/>
                <a:cs typeface="Helvetica World Bold"/>
                <a:sym typeface="Helvetica World Bold"/>
              </a:rPr>
              <a:t>PEACE OF MIND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93013" y="3738774"/>
            <a:ext cx="4722961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Legal: ADA consequences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Ethical: Equal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Cultural: foster empathy, connection, understanding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Commitment to inclusion and accessibility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107379" y="3835105"/>
            <a:ext cx="4418621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Avoid misunderstandings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Cultural accuracy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Increased engagement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Better customer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Improved morale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2"/>
              </a:solidFill>
              <a:latin typeface="Helvetica Light" panose="020B040302020202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Helvetica Light" panose="020B0403020202020204"/>
              </a:rPr>
              <a:t>Positive public image</a:t>
            </a:r>
            <a:endParaRPr lang="en-US" sz="2799" spc="-55" dirty="0">
              <a:solidFill>
                <a:schemeClr val="bg2"/>
              </a:solidFill>
              <a:latin typeface="Helvetica Light" panose="020B0403020202020204"/>
              <a:ea typeface="Helvetica World"/>
              <a:cs typeface="Helvetica World"/>
              <a:sym typeface="Helvetica Wor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89E2FBC-7461-6E49-9BA0-BCDC5B49B35A}"/>
              </a:ext>
            </a:extLst>
          </p:cNvPr>
          <p:cNvGrpSpPr/>
          <p:nvPr/>
        </p:nvGrpSpPr>
        <p:grpSpPr>
          <a:xfrm>
            <a:off x="0" y="9227419"/>
            <a:ext cx="18288000" cy="1046713"/>
            <a:chOff x="0" y="0"/>
            <a:chExt cx="4816593" cy="27567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4732551-0046-6042-83E1-E110C8FA651A}"/>
                </a:ext>
              </a:extLst>
            </p:cNvPr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EAA0E73-CF4E-5B49-9BC2-3F3815A6AAFC}"/>
                </a:ext>
              </a:extLst>
            </p:cNvPr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A44B68F-B111-BE41-BFFE-99163758818A}"/>
              </a:ext>
            </a:extLst>
          </p:cNvPr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1486E4EC-8DE9-8D40-B2F7-E35B206C863C}"/>
              </a:ext>
            </a:extLst>
          </p:cNvPr>
          <p:cNvGrpSpPr/>
          <p:nvPr/>
        </p:nvGrpSpPr>
        <p:grpSpPr>
          <a:xfrm>
            <a:off x="454075" y="1892135"/>
            <a:ext cx="5181600" cy="2168392"/>
            <a:chOff x="0" y="0"/>
            <a:chExt cx="1416060" cy="1631901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9834E2EE-82B4-9D4E-A461-50F97BB6B4E0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F1D1F096-A63A-9E4E-A5EA-867638E11B20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4419294C-9F66-AC44-B28D-CABECEC6366A}"/>
              </a:ext>
            </a:extLst>
          </p:cNvPr>
          <p:cNvGrpSpPr/>
          <p:nvPr/>
        </p:nvGrpSpPr>
        <p:grpSpPr>
          <a:xfrm>
            <a:off x="457199" y="4360256"/>
            <a:ext cx="5376603" cy="2364683"/>
            <a:chOff x="0" y="0"/>
            <a:chExt cx="1416060" cy="1631901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081E015-770B-CD4D-9C60-3ABC0B26313C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17FFA1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E686225E-18AF-D943-BD7A-BE3F2F35C0FF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0048D3-B512-BE4E-B75D-0FCA1372EA10}"/>
              </a:ext>
            </a:extLst>
          </p:cNvPr>
          <p:cNvGrpSpPr/>
          <p:nvPr/>
        </p:nvGrpSpPr>
        <p:grpSpPr>
          <a:xfrm>
            <a:off x="6553641" y="1892135"/>
            <a:ext cx="5376603" cy="6837927"/>
            <a:chOff x="0" y="0"/>
            <a:chExt cx="1416060" cy="163190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F087A0C-6405-614A-87F8-109C8E89D51A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2"/>
            </a:solidFill>
          </p:spPr>
          <p:txBody>
            <a:bodyPr/>
            <a:lstStyle/>
            <a:p>
              <a:endParaRPr lang="en-VN" dirty="0">
                <a:solidFill>
                  <a:srgbClr val="17FFA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89CD86-A044-5B4C-ADE9-1B80796491D1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srgbClr val="17FFA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B4FE87-DB22-C646-BCB5-BF63F96A4462}"/>
              </a:ext>
            </a:extLst>
          </p:cNvPr>
          <p:cNvGrpSpPr/>
          <p:nvPr/>
        </p:nvGrpSpPr>
        <p:grpSpPr>
          <a:xfrm>
            <a:off x="12454195" y="1892135"/>
            <a:ext cx="5376603" cy="2095790"/>
            <a:chOff x="0" y="0"/>
            <a:chExt cx="1416060" cy="163190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C8E7031-DA2C-4849-BA84-73DE008C1A42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17FFA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9BEF83-2F15-0B43-BA52-0EA0B701F739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A7035C-0806-9E49-90CB-8A2BD1610047}"/>
              </a:ext>
            </a:extLst>
          </p:cNvPr>
          <p:cNvGrpSpPr/>
          <p:nvPr/>
        </p:nvGrpSpPr>
        <p:grpSpPr>
          <a:xfrm>
            <a:off x="12454195" y="4247788"/>
            <a:ext cx="5376603" cy="4482274"/>
            <a:chOff x="0" y="0"/>
            <a:chExt cx="1416060" cy="163190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3C6E9E0-FDEE-1347-9E27-2D00799AC414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62CB3D-B3EC-0A4B-8597-095351518F63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D9645F86-C0C3-DA4C-8152-0DD19A1B3296}"/>
              </a:ext>
            </a:extLst>
          </p:cNvPr>
          <p:cNvSpPr txBox="1"/>
          <p:nvPr/>
        </p:nvSpPr>
        <p:spPr>
          <a:xfrm>
            <a:off x="1977139" y="2998102"/>
            <a:ext cx="3856663" cy="440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ONE-STOP SHOP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3172E595-7B83-1740-B5DE-AC6F3177CE0C}"/>
              </a:ext>
            </a:extLst>
          </p:cNvPr>
          <p:cNvSpPr txBox="1"/>
          <p:nvPr/>
        </p:nvSpPr>
        <p:spPr>
          <a:xfrm>
            <a:off x="419099" y="4927096"/>
            <a:ext cx="2733210" cy="927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HUMAN: </a:t>
            </a:r>
          </a:p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NOT A.I.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9DEF441A-0C90-4B4A-B8E7-940A042BEF1F}"/>
              </a:ext>
            </a:extLst>
          </p:cNvPr>
          <p:cNvSpPr txBox="1"/>
          <p:nvPr/>
        </p:nvSpPr>
        <p:spPr>
          <a:xfrm>
            <a:off x="12454195" y="2310329"/>
            <a:ext cx="4851176" cy="440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ONE POINT OF CONTACT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43D6AE12-CE26-F044-8F36-F6AC7EB8ED50}"/>
              </a:ext>
            </a:extLst>
          </p:cNvPr>
          <p:cNvSpPr txBox="1"/>
          <p:nvPr/>
        </p:nvSpPr>
        <p:spPr>
          <a:xfrm>
            <a:off x="12660969" y="5237490"/>
            <a:ext cx="5409317" cy="4338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WOMAN-OWNED</a:t>
            </a:r>
          </a:p>
          <a:p>
            <a:pPr marL="457200" lvl="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500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marL="45720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45 YEARS IN BUSINESS</a:t>
            </a:r>
          </a:p>
          <a:p>
            <a:pPr marL="457200" lvl="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500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marL="457200" lvl="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FAMILY-OWNED &amp; OPERATED</a:t>
            </a:r>
          </a:p>
          <a:p>
            <a:pPr marL="457200" lvl="0" indent="-457200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500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lvl="0" algn="ctr">
              <a:lnSpc>
                <a:spcPts val="3765"/>
              </a:lnSpc>
              <a:spcBef>
                <a:spcPct val="0"/>
              </a:spcBef>
            </a:pPr>
            <a:endParaRPr lang="en-US" sz="2689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marL="457200" lvl="0" indent="-457200" algn="ctr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689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  <a:p>
            <a:pPr marL="457200" lvl="0" indent="-457200" algn="ctr">
              <a:lnSpc>
                <a:spcPts val="3765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sz="2689" b="1" dirty="0">
              <a:solidFill>
                <a:srgbClr val="000000"/>
              </a:solidFill>
              <a:latin typeface="Helvetica World Bold"/>
              <a:ea typeface="Helvetica World Bold"/>
              <a:cs typeface="Helvetica World Bold"/>
              <a:sym typeface="Helvetica World Bold"/>
            </a:endParaRP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3799FD68-9144-2244-B9C5-2FB60AEAFDE9}"/>
              </a:ext>
            </a:extLst>
          </p:cNvPr>
          <p:cNvSpPr txBox="1"/>
          <p:nvPr/>
        </p:nvSpPr>
        <p:spPr>
          <a:xfrm>
            <a:off x="6858000" y="2831589"/>
            <a:ext cx="4832961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17FFA1"/>
                </a:solidFill>
              </a:rPr>
              <a:t>CONVENIENT SECURE PORTAL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17FFA1"/>
                </a:solidFill>
              </a:rPr>
              <a:t>FREE TRANSCRIPT STORAGE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17FFA1"/>
                </a:solidFill>
              </a:rPr>
              <a:t>FREE WIRELESS MICS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solidFill>
                <a:srgbClr val="17FFA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17FFA1"/>
                </a:solidFill>
              </a:rPr>
              <a:t>WALK-THROUGHS, TESTING CONSULTATIONS INCLUDED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E3EBFB-6528-B947-8032-96EDEE729423}"/>
              </a:ext>
            </a:extLst>
          </p:cNvPr>
          <p:cNvGrpSpPr/>
          <p:nvPr/>
        </p:nvGrpSpPr>
        <p:grpSpPr>
          <a:xfrm>
            <a:off x="457199" y="6969460"/>
            <a:ext cx="5376603" cy="1836574"/>
            <a:chOff x="0" y="0"/>
            <a:chExt cx="1416060" cy="1631901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56555F2-6C68-6C41-B008-E3556C2D8F70}"/>
                </a:ext>
              </a:extLst>
            </p:cNvPr>
            <p:cNvSpPr/>
            <p:nvPr/>
          </p:nvSpPr>
          <p:spPr>
            <a:xfrm>
              <a:off x="0" y="0"/>
              <a:ext cx="1416060" cy="1631901"/>
            </a:xfrm>
            <a:custGeom>
              <a:avLst/>
              <a:gdLst/>
              <a:ahLst/>
              <a:cxnLst/>
              <a:rect l="l" t="t" r="r" b="b"/>
              <a:pathLst>
                <a:path w="1416060" h="1631901">
                  <a:moveTo>
                    <a:pt x="73436" y="0"/>
                  </a:moveTo>
                  <a:lnTo>
                    <a:pt x="1342624" y="0"/>
                  </a:lnTo>
                  <a:cubicBezTo>
                    <a:pt x="1362100" y="0"/>
                    <a:pt x="1380779" y="7737"/>
                    <a:pt x="1394551" y="21509"/>
                  </a:cubicBezTo>
                  <a:cubicBezTo>
                    <a:pt x="1408323" y="35281"/>
                    <a:pt x="1416060" y="53960"/>
                    <a:pt x="1416060" y="73436"/>
                  </a:cubicBezTo>
                  <a:lnTo>
                    <a:pt x="1416060" y="1558464"/>
                  </a:lnTo>
                  <a:cubicBezTo>
                    <a:pt x="1416060" y="1577941"/>
                    <a:pt x="1408323" y="1596620"/>
                    <a:pt x="1394551" y="1610392"/>
                  </a:cubicBezTo>
                  <a:cubicBezTo>
                    <a:pt x="1380779" y="1624164"/>
                    <a:pt x="1362100" y="1631901"/>
                    <a:pt x="1342624" y="1631901"/>
                  </a:cubicBezTo>
                  <a:lnTo>
                    <a:pt x="73436" y="1631901"/>
                  </a:lnTo>
                  <a:cubicBezTo>
                    <a:pt x="53960" y="1631901"/>
                    <a:pt x="35281" y="1624164"/>
                    <a:pt x="21509" y="1610392"/>
                  </a:cubicBezTo>
                  <a:cubicBezTo>
                    <a:pt x="7737" y="1596620"/>
                    <a:pt x="0" y="1577941"/>
                    <a:pt x="0" y="1558464"/>
                  </a:cubicBezTo>
                  <a:lnTo>
                    <a:pt x="0" y="73436"/>
                  </a:lnTo>
                  <a:cubicBezTo>
                    <a:pt x="0" y="53960"/>
                    <a:pt x="7737" y="35281"/>
                    <a:pt x="21509" y="21509"/>
                  </a:cubicBezTo>
                  <a:cubicBezTo>
                    <a:pt x="35281" y="7737"/>
                    <a:pt x="53960" y="0"/>
                    <a:pt x="73436" y="0"/>
                  </a:cubicBezTo>
                  <a:close/>
                </a:path>
              </a:pathLst>
            </a:custGeom>
            <a:solidFill>
              <a:srgbClr val="063832"/>
            </a:solidFill>
          </p:spPr>
          <p:txBody>
            <a:bodyPr/>
            <a:lstStyle/>
            <a:p>
              <a:endParaRPr lang="en-VN" dirty="0">
                <a:solidFill>
                  <a:srgbClr val="17FFA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7162BBC-2F62-7C4E-AFE7-8DD55FF70DD3}"/>
                </a:ext>
              </a:extLst>
            </p:cNvPr>
            <p:cNvSpPr txBox="1"/>
            <p:nvPr/>
          </p:nvSpPr>
          <p:spPr>
            <a:xfrm>
              <a:off x="0" y="-38100"/>
              <a:ext cx="1416060" cy="167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srgbClr val="17FFA1"/>
                </a:solidFill>
              </a:endParaRPr>
            </a:p>
          </p:txBody>
        </p:sp>
      </p:grpSp>
      <p:sp>
        <p:nvSpPr>
          <p:cNvPr id="38" name="TextBox 11">
            <a:extLst>
              <a:ext uri="{FF2B5EF4-FFF2-40B4-BE49-F238E27FC236}">
                <a16:creationId xmlns:a16="http://schemas.microsoft.com/office/drawing/2014/main" id="{68A0576A-4F3C-B34E-B8F0-E847AC42F5DC}"/>
              </a:ext>
            </a:extLst>
          </p:cNvPr>
          <p:cNvSpPr txBox="1"/>
          <p:nvPr/>
        </p:nvSpPr>
        <p:spPr>
          <a:xfrm>
            <a:off x="3033506" y="7236137"/>
            <a:ext cx="2785390" cy="1415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17FFA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IMMEDIATE </a:t>
            </a:r>
          </a:p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17FFA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RESPONSE </a:t>
            </a:r>
          </a:p>
          <a:p>
            <a:pPr marL="0" lvl="0" indent="0" algn="ctr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17FFA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TIME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F018B56C-B25D-B80B-85B4-05661A7097D0}"/>
              </a:ext>
            </a:extLst>
          </p:cNvPr>
          <p:cNvSpPr txBox="1"/>
          <p:nvPr/>
        </p:nvSpPr>
        <p:spPr>
          <a:xfrm>
            <a:off x="641719" y="876299"/>
            <a:ext cx="16884281" cy="495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5000" b="1" spc="-150" dirty="0">
                <a:solidFill>
                  <a:srgbClr val="06383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HOW WE’RE DIFFERENT?</a:t>
            </a:r>
          </a:p>
        </p:txBody>
      </p:sp>
    </p:spTree>
    <p:extLst>
      <p:ext uri="{BB962C8B-B14F-4D97-AF65-F5344CB8AC3E}">
        <p14:creationId xmlns:p14="http://schemas.microsoft.com/office/powerpoint/2010/main" val="151663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31" grpId="0"/>
      <p:bldP spid="3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3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68315" y="4370112"/>
            <a:ext cx="10951364" cy="3120756"/>
          </a:xfrm>
          <a:custGeom>
            <a:avLst/>
            <a:gdLst/>
            <a:ahLst/>
            <a:cxnLst/>
            <a:rect l="l" t="t" r="r" b="b"/>
            <a:pathLst>
              <a:path w="10951364" h="3120756">
                <a:moveTo>
                  <a:pt x="0" y="0"/>
                </a:moveTo>
                <a:lnTo>
                  <a:pt x="10951364" y="0"/>
                </a:lnTo>
                <a:lnTo>
                  <a:pt x="10951364" y="3120756"/>
                </a:lnTo>
                <a:lnTo>
                  <a:pt x="0" y="31207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72" t="-4065" r="-1422" b="-5026"/>
            </a:stretch>
          </a:blipFill>
          <a:ln>
            <a:solidFill>
              <a:schemeClr val="accent1"/>
            </a:solidFill>
          </a:ln>
          <a:effectLst>
            <a:softEdge rad="63500"/>
          </a:effectLst>
        </p:spPr>
        <p:txBody>
          <a:bodyPr/>
          <a:lstStyle/>
          <a:p>
            <a:endParaRPr lang="en-VN" dirty="0"/>
          </a:p>
        </p:txBody>
      </p:sp>
      <p:sp>
        <p:nvSpPr>
          <p:cNvPr id="3" name="Freeform 3"/>
          <p:cNvSpPr/>
          <p:nvPr/>
        </p:nvSpPr>
        <p:spPr>
          <a:xfrm>
            <a:off x="1028700" y="643700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0"/>
                </a:lnTo>
                <a:lnTo>
                  <a:pt x="0" y="77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668315" y="913240"/>
            <a:ext cx="10951364" cy="3313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18"/>
              </a:lnSpc>
            </a:pPr>
            <a:r>
              <a:rPr lang="en-US" sz="4400" b="1" spc="-360" dirty="0">
                <a:solidFill>
                  <a:srgbClr val="19FFA2"/>
                </a:solidFill>
                <a:latin typeface="Helvetica" panose="020B0604020202020204" pitchFamily="34" charset="0"/>
                <a:ea typeface="Helvetica World Bold"/>
                <a:cs typeface="Helvetica" panose="020B0604020202020204" pitchFamily="34" charset="0"/>
                <a:sym typeface="Helvetica World Bold"/>
              </a:rPr>
              <a:t>THANK YOU</a:t>
            </a:r>
          </a:p>
          <a:p>
            <a:pPr algn="ctr">
              <a:lnSpc>
                <a:spcPts val="8418"/>
              </a:lnSpc>
            </a:pPr>
            <a:r>
              <a:rPr lang="en-US" sz="4400" b="1" spc="-360" dirty="0">
                <a:solidFill>
                  <a:srgbClr val="19FFA2"/>
                </a:solidFill>
                <a:latin typeface="Helvetica" panose="020B0604020202020204" pitchFamily="34" charset="0"/>
                <a:ea typeface="Helvetica World Bold"/>
                <a:cs typeface="Helvetica" panose="020B0604020202020204" pitchFamily="34" charset="0"/>
                <a:sym typeface="Helvetica World Bold"/>
              </a:rPr>
              <a:t> </a:t>
            </a:r>
          </a:p>
          <a:p>
            <a:pPr algn="ctr">
              <a:lnSpc>
                <a:spcPts val="8418"/>
              </a:lnSpc>
            </a:pPr>
            <a:r>
              <a:rPr lang="en-US" sz="12026" b="1" spc="-360" dirty="0">
                <a:solidFill>
                  <a:srgbClr val="19FFA2"/>
                </a:solidFill>
                <a:latin typeface="Helvetica" panose="020B0604020202020204" pitchFamily="34" charset="0"/>
                <a:ea typeface="Helvetica World Bold"/>
                <a:cs typeface="Helvetica" panose="020B0604020202020204" pitchFamily="34" charset="0"/>
                <a:sym typeface="Helvetica World Bold"/>
              </a:rPr>
              <a:t>Schedule Q&amp;A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718924" y="7810500"/>
            <a:ext cx="6850149" cy="150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37"/>
              </a:lnSpc>
            </a:pPr>
            <a:r>
              <a:rPr lang="en-US" sz="4000" spc="-103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JAlberici@Karasch.com</a:t>
            </a:r>
          </a:p>
          <a:p>
            <a:pPr algn="ctr">
              <a:lnSpc>
                <a:spcPts val="6237"/>
              </a:lnSpc>
            </a:pPr>
            <a:r>
              <a:rPr lang="en-US" sz="4000" spc="-103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Tel. </a:t>
            </a:r>
            <a:r>
              <a:rPr lang="en-US" sz="4000" spc="-89" dirty="0">
                <a:solidFill>
                  <a:srgbClr val="FFFFFF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(800) 621-5689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65F2D41-7D43-0D4E-9EF0-E37EA0FA41BD}"/>
              </a:ext>
            </a:extLst>
          </p:cNvPr>
          <p:cNvSpPr/>
          <p:nvPr/>
        </p:nvSpPr>
        <p:spPr>
          <a:xfrm>
            <a:off x="16833790" y="3811589"/>
            <a:ext cx="2055033" cy="1124663"/>
          </a:xfrm>
          <a:custGeom>
            <a:avLst/>
            <a:gdLst/>
            <a:ahLst/>
            <a:cxnLst/>
            <a:rect l="l" t="t" r="r" b="b"/>
            <a:pathLst>
              <a:path w="2055033" h="1124663">
                <a:moveTo>
                  <a:pt x="0" y="0"/>
                </a:moveTo>
                <a:lnTo>
                  <a:pt x="2055032" y="0"/>
                </a:lnTo>
                <a:lnTo>
                  <a:pt x="2055032" y="1124663"/>
                </a:lnTo>
                <a:lnTo>
                  <a:pt x="0" y="11246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F696D16-01D2-744E-810E-EE6837A7D270}"/>
              </a:ext>
            </a:extLst>
          </p:cNvPr>
          <p:cNvSpPr/>
          <p:nvPr/>
        </p:nvSpPr>
        <p:spPr>
          <a:xfrm>
            <a:off x="-553172" y="6961915"/>
            <a:ext cx="2055033" cy="1124663"/>
          </a:xfrm>
          <a:custGeom>
            <a:avLst/>
            <a:gdLst/>
            <a:ahLst/>
            <a:cxnLst/>
            <a:rect l="l" t="t" r="r" b="b"/>
            <a:pathLst>
              <a:path w="2055033" h="1124663">
                <a:moveTo>
                  <a:pt x="0" y="0"/>
                </a:moveTo>
                <a:lnTo>
                  <a:pt x="2055033" y="0"/>
                </a:lnTo>
                <a:lnTo>
                  <a:pt x="2055033" y="1124664"/>
                </a:lnTo>
                <a:lnTo>
                  <a:pt x="0" y="11246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6DCF607-FE14-B544-B6E4-B1554BCF6B04}"/>
              </a:ext>
            </a:extLst>
          </p:cNvPr>
          <p:cNvSpPr txBox="1"/>
          <p:nvPr/>
        </p:nvSpPr>
        <p:spPr>
          <a:xfrm>
            <a:off x="2302714" y="4050311"/>
            <a:ext cx="4786848" cy="92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06383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C92ED64-E2CC-1E42-8E1F-3D64BABA7B2A}"/>
              </a:ext>
            </a:extLst>
          </p:cNvPr>
          <p:cNvSpPr txBox="1"/>
          <p:nvPr/>
        </p:nvSpPr>
        <p:spPr>
          <a:xfrm>
            <a:off x="8787346" y="1348574"/>
            <a:ext cx="8471954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dirty="0">
                <a:solidFill>
                  <a:srgbClr val="000000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(text)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0398593-7749-C649-BE48-9AA21E9A7543}"/>
              </a:ext>
            </a:extLst>
          </p:cNvPr>
          <p:cNvSpPr txBox="1"/>
          <p:nvPr/>
        </p:nvSpPr>
        <p:spPr>
          <a:xfrm>
            <a:off x="9330767" y="648451"/>
            <a:ext cx="1910494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FE8CD638-666B-9742-B6AC-556A39366308}"/>
              </a:ext>
            </a:extLst>
          </p:cNvPr>
          <p:cNvSpPr/>
          <p:nvPr/>
        </p:nvSpPr>
        <p:spPr>
          <a:xfrm>
            <a:off x="8787346" y="725728"/>
            <a:ext cx="335979" cy="418860"/>
          </a:xfrm>
          <a:custGeom>
            <a:avLst/>
            <a:gdLst/>
            <a:ahLst/>
            <a:cxnLst/>
            <a:rect l="l" t="t" r="r" b="b"/>
            <a:pathLst>
              <a:path w="335979" h="418860">
                <a:moveTo>
                  <a:pt x="0" y="0"/>
                </a:moveTo>
                <a:lnTo>
                  <a:pt x="335979" y="0"/>
                </a:lnTo>
                <a:lnTo>
                  <a:pt x="335979" y="418861"/>
                </a:lnTo>
                <a:lnTo>
                  <a:pt x="0" y="4188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4F8E666-D9F5-C347-BC87-29D906AD2269}"/>
              </a:ext>
            </a:extLst>
          </p:cNvPr>
          <p:cNvSpPr txBox="1"/>
          <p:nvPr/>
        </p:nvSpPr>
        <p:spPr>
          <a:xfrm>
            <a:off x="8787346" y="4281200"/>
            <a:ext cx="7528117" cy="46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dirty="0">
                <a:solidFill>
                  <a:srgbClr val="000000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(text)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09F1469-E2A8-3D4A-9885-D19F0A6B2DFD}"/>
              </a:ext>
            </a:extLst>
          </p:cNvPr>
          <p:cNvSpPr txBox="1"/>
          <p:nvPr/>
        </p:nvSpPr>
        <p:spPr>
          <a:xfrm>
            <a:off x="9330767" y="3551695"/>
            <a:ext cx="3295092" cy="460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b="1" spc="-80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AFD420A4-7235-7848-A213-1816DAAAE908}"/>
              </a:ext>
            </a:extLst>
          </p:cNvPr>
          <p:cNvSpPr/>
          <p:nvPr/>
        </p:nvSpPr>
        <p:spPr>
          <a:xfrm>
            <a:off x="8787346" y="3628972"/>
            <a:ext cx="335979" cy="418860"/>
          </a:xfrm>
          <a:custGeom>
            <a:avLst/>
            <a:gdLst/>
            <a:ahLst/>
            <a:cxnLst/>
            <a:rect l="l" t="t" r="r" b="b"/>
            <a:pathLst>
              <a:path w="335979" h="418860">
                <a:moveTo>
                  <a:pt x="0" y="0"/>
                </a:moveTo>
                <a:lnTo>
                  <a:pt x="335979" y="0"/>
                </a:lnTo>
                <a:lnTo>
                  <a:pt x="335979" y="418860"/>
                </a:lnTo>
                <a:lnTo>
                  <a:pt x="0" y="418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106E47E-9C46-664E-9406-7318D2E25408}"/>
              </a:ext>
            </a:extLst>
          </p:cNvPr>
          <p:cNvSpPr txBox="1"/>
          <p:nvPr/>
        </p:nvSpPr>
        <p:spPr>
          <a:xfrm>
            <a:off x="8759412" y="7047337"/>
            <a:ext cx="8471954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65"/>
              </a:lnSpc>
            </a:pPr>
            <a:r>
              <a:rPr lang="en-US" sz="2689" spc="-53" dirty="0">
                <a:solidFill>
                  <a:srgbClr val="000000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(text)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9E30310-B97B-9247-B29B-C0710493C9C9}"/>
              </a:ext>
            </a:extLst>
          </p:cNvPr>
          <p:cNvSpPr txBox="1"/>
          <p:nvPr/>
        </p:nvSpPr>
        <p:spPr>
          <a:xfrm>
            <a:off x="9302833" y="6321385"/>
            <a:ext cx="4590492" cy="460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82C1EB8-161C-CB4F-9701-39E2FAAD03A6}"/>
              </a:ext>
            </a:extLst>
          </p:cNvPr>
          <p:cNvSpPr/>
          <p:nvPr/>
        </p:nvSpPr>
        <p:spPr>
          <a:xfrm>
            <a:off x="8759412" y="6398663"/>
            <a:ext cx="335979" cy="418860"/>
          </a:xfrm>
          <a:custGeom>
            <a:avLst/>
            <a:gdLst/>
            <a:ahLst/>
            <a:cxnLst/>
            <a:rect l="l" t="t" r="r" b="b"/>
            <a:pathLst>
              <a:path w="335979" h="418860">
                <a:moveTo>
                  <a:pt x="0" y="0"/>
                </a:moveTo>
                <a:lnTo>
                  <a:pt x="335979" y="0"/>
                </a:lnTo>
                <a:lnTo>
                  <a:pt x="335979" y="418860"/>
                </a:lnTo>
                <a:lnTo>
                  <a:pt x="0" y="418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60B061F1-BD4A-1948-8BBE-77DCBB7196D3}"/>
              </a:ext>
            </a:extLst>
          </p:cNvPr>
          <p:cNvSpPr txBox="1"/>
          <p:nvPr/>
        </p:nvSpPr>
        <p:spPr>
          <a:xfrm>
            <a:off x="2302714" y="3285456"/>
            <a:ext cx="4786848" cy="92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063831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(image)</a:t>
            </a:r>
          </a:p>
        </p:txBody>
      </p:sp>
      <p:grpSp>
        <p:nvGrpSpPr>
          <p:cNvPr id="24" name="Group 2">
            <a:extLst>
              <a:ext uri="{FF2B5EF4-FFF2-40B4-BE49-F238E27FC236}">
                <a16:creationId xmlns:a16="http://schemas.microsoft.com/office/drawing/2014/main" id="{A797C7F8-D9B8-0E45-B5DA-1B0D8191A51D}"/>
              </a:ext>
            </a:extLst>
          </p:cNvPr>
          <p:cNvGrpSpPr/>
          <p:nvPr/>
        </p:nvGrpSpPr>
        <p:grpSpPr>
          <a:xfrm>
            <a:off x="0" y="9240287"/>
            <a:ext cx="18288000" cy="1046713"/>
            <a:chOff x="0" y="0"/>
            <a:chExt cx="4816593" cy="275678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A61C3EE1-CABC-A34C-A190-A7748EB11362}"/>
                </a:ext>
              </a:extLst>
            </p:cNvPr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B84BD736-E47C-ED41-9B84-83064A373E3A}"/>
                </a:ext>
              </a:extLst>
            </p:cNvPr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Freeform 5">
            <a:extLst>
              <a:ext uri="{FF2B5EF4-FFF2-40B4-BE49-F238E27FC236}">
                <a16:creationId xmlns:a16="http://schemas.microsoft.com/office/drawing/2014/main" id="{53275693-7944-774D-B95B-7342EB2D0515}"/>
              </a:ext>
            </a:extLst>
          </p:cNvPr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7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6" grpId="0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8D9299FF-6227-E042-8BDA-AD9DE2C28C63}"/>
              </a:ext>
            </a:extLst>
          </p:cNvPr>
          <p:cNvGrpSpPr/>
          <p:nvPr/>
        </p:nvGrpSpPr>
        <p:grpSpPr>
          <a:xfrm>
            <a:off x="0" y="9240287"/>
            <a:ext cx="18288000" cy="1046713"/>
            <a:chOff x="0" y="0"/>
            <a:chExt cx="4816593" cy="275678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32C4744-C6EE-6E4D-A95D-D467AADA8DE1}"/>
                </a:ext>
              </a:extLst>
            </p:cNvPr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C9DE9473-E849-CB42-9575-C1597E21D5EA}"/>
                </a:ext>
              </a:extLst>
            </p:cNvPr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id="{5F2F67A1-F8E5-9643-8E50-651C09ADE762}"/>
              </a:ext>
            </a:extLst>
          </p:cNvPr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78031C-0FD3-2C4D-A7B4-9B07FABD32C8}"/>
              </a:ext>
            </a:extLst>
          </p:cNvPr>
          <p:cNvSpPr txBox="1"/>
          <p:nvPr/>
        </p:nvSpPr>
        <p:spPr>
          <a:xfrm>
            <a:off x="5379941" y="4188823"/>
            <a:ext cx="8471954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dirty="0">
                <a:solidFill>
                  <a:srgbClr val="000000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(text)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9EBF0A-B253-CB42-A17D-863D779E9102}"/>
              </a:ext>
            </a:extLst>
          </p:cNvPr>
          <p:cNvSpPr txBox="1"/>
          <p:nvPr/>
        </p:nvSpPr>
        <p:spPr>
          <a:xfrm>
            <a:off x="5923362" y="3488700"/>
            <a:ext cx="1910494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b="1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DE1EA02-8A60-7B41-A528-9F73DC0E0CC6}"/>
              </a:ext>
            </a:extLst>
          </p:cNvPr>
          <p:cNvSpPr/>
          <p:nvPr/>
        </p:nvSpPr>
        <p:spPr>
          <a:xfrm>
            <a:off x="5379941" y="3565977"/>
            <a:ext cx="335979" cy="418860"/>
          </a:xfrm>
          <a:custGeom>
            <a:avLst/>
            <a:gdLst/>
            <a:ahLst/>
            <a:cxnLst/>
            <a:rect l="l" t="t" r="r" b="b"/>
            <a:pathLst>
              <a:path w="335979" h="418860">
                <a:moveTo>
                  <a:pt x="0" y="0"/>
                </a:moveTo>
                <a:lnTo>
                  <a:pt x="335979" y="0"/>
                </a:lnTo>
                <a:lnTo>
                  <a:pt x="335979" y="418861"/>
                </a:lnTo>
                <a:lnTo>
                  <a:pt x="0" y="418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EDE7F-0980-8F42-8C1C-7F2002D8B709}"/>
              </a:ext>
            </a:extLst>
          </p:cNvPr>
          <p:cNvSpPr txBox="1"/>
          <p:nvPr/>
        </p:nvSpPr>
        <p:spPr>
          <a:xfrm>
            <a:off x="5379941" y="7121449"/>
            <a:ext cx="7528117" cy="46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dirty="0">
                <a:solidFill>
                  <a:srgbClr val="000000"/>
                </a:solidFill>
                <a:latin typeface="Helvetica Light" panose="020B0403020202020204" pitchFamily="34" charset="0"/>
                <a:ea typeface="Helvetica World"/>
                <a:cs typeface="Helvetica World"/>
                <a:sym typeface="Helvetica World"/>
              </a:rPr>
              <a:t>(text)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A6FB85-A4DC-994C-8D05-73BC6652AFBB}"/>
              </a:ext>
            </a:extLst>
          </p:cNvPr>
          <p:cNvSpPr txBox="1"/>
          <p:nvPr/>
        </p:nvSpPr>
        <p:spPr>
          <a:xfrm>
            <a:off x="5923362" y="6391944"/>
            <a:ext cx="3295092" cy="460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765"/>
              </a:lnSpc>
              <a:spcBef>
                <a:spcPct val="0"/>
              </a:spcBef>
            </a:pPr>
            <a:r>
              <a:rPr lang="en-US" sz="2689" b="1" spc="-80" dirty="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(TEXT)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4EB67ED8-11EA-2B4A-99F3-5EF2F2BA2956}"/>
              </a:ext>
            </a:extLst>
          </p:cNvPr>
          <p:cNvSpPr/>
          <p:nvPr/>
        </p:nvSpPr>
        <p:spPr>
          <a:xfrm>
            <a:off x="5379941" y="6469221"/>
            <a:ext cx="335979" cy="418860"/>
          </a:xfrm>
          <a:custGeom>
            <a:avLst/>
            <a:gdLst/>
            <a:ahLst/>
            <a:cxnLst/>
            <a:rect l="l" t="t" r="r" b="b"/>
            <a:pathLst>
              <a:path w="335979" h="418860">
                <a:moveTo>
                  <a:pt x="0" y="0"/>
                </a:moveTo>
                <a:lnTo>
                  <a:pt x="335979" y="0"/>
                </a:lnTo>
                <a:lnTo>
                  <a:pt x="335979" y="418860"/>
                </a:lnTo>
                <a:lnTo>
                  <a:pt x="0" y="4188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8BB4AAE-F37F-4146-AA93-9D4A4CA41F19}"/>
              </a:ext>
            </a:extLst>
          </p:cNvPr>
          <p:cNvGrpSpPr/>
          <p:nvPr/>
        </p:nvGrpSpPr>
        <p:grpSpPr>
          <a:xfrm>
            <a:off x="0" y="9240287"/>
            <a:ext cx="18288000" cy="1046713"/>
            <a:chOff x="0" y="0"/>
            <a:chExt cx="4816593" cy="27567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D5D304-4A30-454B-B837-8862034AC08B}"/>
                </a:ext>
              </a:extLst>
            </p:cNvPr>
            <p:cNvSpPr/>
            <p:nvPr/>
          </p:nvSpPr>
          <p:spPr>
            <a:xfrm>
              <a:off x="0" y="0"/>
              <a:ext cx="4816592" cy="275678"/>
            </a:xfrm>
            <a:custGeom>
              <a:avLst/>
              <a:gdLst/>
              <a:ahLst/>
              <a:cxnLst/>
              <a:rect l="l" t="t" r="r" b="b"/>
              <a:pathLst>
                <a:path w="4816592" h="275678">
                  <a:moveTo>
                    <a:pt x="0" y="0"/>
                  </a:moveTo>
                  <a:lnTo>
                    <a:pt x="4816592" y="0"/>
                  </a:lnTo>
                  <a:lnTo>
                    <a:pt x="4816592" y="275678"/>
                  </a:lnTo>
                  <a:lnTo>
                    <a:pt x="0" y="275678"/>
                  </a:lnTo>
                  <a:close/>
                </a:path>
              </a:pathLst>
            </a:custGeom>
            <a:solidFill>
              <a:srgbClr val="0638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74AB87E-8527-D04B-BAA2-71480BA6C895}"/>
                </a:ext>
              </a:extLst>
            </p:cNvPr>
            <p:cNvSpPr txBox="1"/>
            <p:nvPr/>
          </p:nvSpPr>
          <p:spPr>
            <a:xfrm>
              <a:off x="0" y="-38100"/>
              <a:ext cx="4816593" cy="313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FC64A733-A7CC-9D45-8844-E16DD391A1A2}"/>
              </a:ext>
            </a:extLst>
          </p:cNvPr>
          <p:cNvSpPr/>
          <p:nvPr/>
        </p:nvSpPr>
        <p:spPr>
          <a:xfrm>
            <a:off x="14414887" y="9414881"/>
            <a:ext cx="3111113" cy="770001"/>
          </a:xfrm>
          <a:custGeom>
            <a:avLst/>
            <a:gdLst/>
            <a:ahLst/>
            <a:cxnLst/>
            <a:rect l="l" t="t" r="r" b="b"/>
            <a:pathLst>
              <a:path w="3111113" h="770001">
                <a:moveTo>
                  <a:pt x="0" y="0"/>
                </a:moveTo>
                <a:lnTo>
                  <a:pt x="3111113" y="0"/>
                </a:lnTo>
                <a:lnTo>
                  <a:pt x="3111113" y="770001"/>
                </a:lnTo>
                <a:lnTo>
                  <a:pt x="0" y="770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70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270</Words>
  <Application>Microsoft Office PowerPoint</Application>
  <PresentationFormat>Custom</PresentationFormat>
  <Paragraphs>108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Helvetica World Bold</vt:lpstr>
      <vt:lpstr>Helvetica</vt:lpstr>
      <vt:lpstr>Helvetica World</vt:lpstr>
      <vt:lpstr>Calibri</vt:lpstr>
      <vt:lpstr>Wingdings</vt:lpstr>
      <vt:lpstr>Arial</vt:lpstr>
      <vt:lpstr>Helvetica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 SERVICES: 5 USE CASES</dc:title>
  <dc:creator>hp</dc:creator>
  <cp:lastModifiedBy>Adam Karasch</cp:lastModifiedBy>
  <cp:revision>20</cp:revision>
  <dcterms:created xsi:type="dcterms:W3CDTF">2006-08-16T00:00:00Z</dcterms:created>
  <dcterms:modified xsi:type="dcterms:W3CDTF">2025-11-10T19:10:27Z</dcterms:modified>
  <dc:identifier>DAG4Pnfn3Og</dc:identifier>
</cp:coreProperties>
</file>